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 id="2147483868" r:id="rId5"/>
  </p:sldMasterIdLst>
  <p:notesMasterIdLst>
    <p:notesMasterId r:id="rId14"/>
  </p:notesMasterIdLst>
  <p:handoutMasterIdLst>
    <p:handoutMasterId r:id="rId15"/>
  </p:handoutMasterIdLst>
  <p:sldIdLst>
    <p:sldId id="373" r:id="rId6"/>
    <p:sldId id="376" r:id="rId7"/>
    <p:sldId id="367" r:id="rId8"/>
    <p:sldId id="377" r:id="rId9"/>
    <p:sldId id="366" r:id="rId10"/>
    <p:sldId id="369" r:id="rId11"/>
    <p:sldId id="371" r:id="rId12"/>
    <p:sldId id="370" r:id="rId13"/>
  </p:sldIdLst>
  <p:sldSz cx="9144000" cy="5143500" type="screen16x9"/>
  <p:notesSz cx="6731000" cy="9855200"/>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64">
          <p15:clr>
            <a:srgbClr val="A4A3A4"/>
          </p15:clr>
        </p15:guide>
        <p15:guide id="2" pos="249">
          <p15:clr>
            <a:srgbClr val="A4A3A4"/>
          </p15:clr>
        </p15:guide>
      </p15:sldGuideLst>
    </p:ext>
    <p:ext uri="{2D200454-40CA-4A62-9FC3-DE9A4176ACB9}">
      <p15:notesGuideLst xmlns:p15="http://schemas.microsoft.com/office/powerpoint/2012/main">
        <p15:guide id="1" orient="horz" pos="3104" userDrawn="1">
          <p15:clr>
            <a:srgbClr val="A4A3A4"/>
          </p15:clr>
        </p15:guide>
        <p15:guide id="2" pos="212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72" autoAdjust="0"/>
    <p:restoredTop sz="88489" autoAdjust="0"/>
  </p:normalViewPr>
  <p:slideViewPr>
    <p:cSldViewPr>
      <p:cViewPr varScale="1">
        <p:scale>
          <a:sx n="100" d="100"/>
          <a:sy n="100" d="100"/>
        </p:scale>
        <p:origin x="1014" y="90"/>
      </p:cViewPr>
      <p:guideLst>
        <p:guide orient="horz" pos="464"/>
        <p:guide pos="249"/>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2" d="100"/>
          <a:sy n="62" d="100"/>
        </p:scale>
        <p:origin x="-3342" y="-78"/>
      </p:cViewPr>
      <p:guideLst>
        <p:guide orient="horz" pos="3104"/>
        <p:guide pos="212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90FB61-F19B-46FF-BB3B-471B740629E2}"/>
              </a:ext>
            </a:extLst>
          </p:cNvPr>
          <p:cNvSpPr>
            <a:spLocks noGrp="1"/>
          </p:cNvSpPr>
          <p:nvPr>
            <p:ph type="hdr" sz="quarter"/>
          </p:nvPr>
        </p:nvSpPr>
        <p:spPr>
          <a:xfrm>
            <a:off x="0" y="1"/>
            <a:ext cx="2916979" cy="492125"/>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GB"/>
          </a:p>
        </p:txBody>
      </p:sp>
      <p:sp>
        <p:nvSpPr>
          <p:cNvPr id="3" name="Date Placeholder 2">
            <a:extLst>
              <a:ext uri="{FF2B5EF4-FFF2-40B4-BE49-F238E27FC236}">
                <a16:creationId xmlns:a16="http://schemas.microsoft.com/office/drawing/2014/main" id="{078EC3B9-95C6-4201-9130-68DB23EC24D0}"/>
              </a:ext>
            </a:extLst>
          </p:cNvPr>
          <p:cNvSpPr>
            <a:spLocks noGrp="1"/>
          </p:cNvSpPr>
          <p:nvPr>
            <p:ph type="dt" sz="quarter" idx="1"/>
          </p:nvPr>
        </p:nvSpPr>
        <p:spPr>
          <a:xfrm>
            <a:off x="3812432" y="1"/>
            <a:ext cx="2916979" cy="492125"/>
          </a:xfrm>
          <a:prstGeom prst="rect">
            <a:avLst/>
          </a:prstGeom>
        </p:spPr>
        <p:txBody>
          <a:bodyPr vert="horz" lIns="91440" tIns="45720" rIns="91440" bIns="45720" rtlCol="0"/>
          <a:lstStyle>
            <a:lvl1pPr algn="r">
              <a:defRPr sz="1200">
                <a:latin typeface="Arial" charset="0"/>
                <a:cs typeface="Arial" charset="0"/>
              </a:defRPr>
            </a:lvl1pPr>
          </a:lstStyle>
          <a:p>
            <a:pPr>
              <a:defRPr/>
            </a:pPr>
            <a:fld id="{80510B53-D0F6-43F0-BDAF-1AE23D99CEDF}" type="datetimeFigureOut">
              <a:rPr lang="en-GB"/>
              <a:pPr>
                <a:defRPr/>
              </a:pPr>
              <a:t>24/04/2019</a:t>
            </a:fld>
            <a:endParaRPr lang="en-GB"/>
          </a:p>
        </p:txBody>
      </p:sp>
      <p:sp>
        <p:nvSpPr>
          <p:cNvPr id="4" name="Footer Placeholder 3">
            <a:extLst>
              <a:ext uri="{FF2B5EF4-FFF2-40B4-BE49-F238E27FC236}">
                <a16:creationId xmlns:a16="http://schemas.microsoft.com/office/drawing/2014/main" id="{68AE5AD1-F839-40E9-BFB9-C2C7F079F4BD}"/>
              </a:ext>
            </a:extLst>
          </p:cNvPr>
          <p:cNvSpPr>
            <a:spLocks noGrp="1"/>
          </p:cNvSpPr>
          <p:nvPr>
            <p:ph type="ftr" sz="quarter" idx="2"/>
          </p:nvPr>
        </p:nvSpPr>
        <p:spPr>
          <a:xfrm>
            <a:off x="0" y="9361489"/>
            <a:ext cx="2916979" cy="492125"/>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GB"/>
          </a:p>
        </p:txBody>
      </p:sp>
      <p:sp>
        <p:nvSpPr>
          <p:cNvPr id="5" name="Slide Number Placeholder 4">
            <a:extLst>
              <a:ext uri="{FF2B5EF4-FFF2-40B4-BE49-F238E27FC236}">
                <a16:creationId xmlns:a16="http://schemas.microsoft.com/office/drawing/2014/main" id="{0C0505A1-3F56-4F61-B9D9-0E955BA9987C}"/>
              </a:ext>
            </a:extLst>
          </p:cNvPr>
          <p:cNvSpPr>
            <a:spLocks noGrp="1"/>
          </p:cNvSpPr>
          <p:nvPr>
            <p:ph type="sldNum" sz="quarter" idx="3"/>
          </p:nvPr>
        </p:nvSpPr>
        <p:spPr>
          <a:xfrm>
            <a:off x="3812432" y="9361489"/>
            <a:ext cx="2916979" cy="49212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699143A-DCAA-4C57-A49F-271B9B602C73}"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A7FDAB6-8E28-4820-B07E-2A1BAA17A35D}"/>
              </a:ext>
            </a:extLst>
          </p:cNvPr>
          <p:cNvSpPr>
            <a:spLocks noGrp="1"/>
          </p:cNvSpPr>
          <p:nvPr>
            <p:ph type="hdr" sz="quarter"/>
          </p:nvPr>
        </p:nvSpPr>
        <p:spPr>
          <a:xfrm>
            <a:off x="0" y="1"/>
            <a:ext cx="2916979" cy="492125"/>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GB"/>
          </a:p>
        </p:txBody>
      </p:sp>
      <p:sp>
        <p:nvSpPr>
          <p:cNvPr id="3" name="Date Placeholder 2">
            <a:extLst>
              <a:ext uri="{FF2B5EF4-FFF2-40B4-BE49-F238E27FC236}">
                <a16:creationId xmlns:a16="http://schemas.microsoft.com/office/drawing/2014/main" id="{600AE93E-41C7-467E-B035-4BF6615F80BA}"/>
              </a:ext>
            </a:extLst>
          </p:cNvPr>
          <p:cNvSpPr>
            <a:spLocks noGrp="1"/>
          </p:cNvSpPr>
          <p:nvPr>
            <p:ph type="dt" idx="1"/>
          </p:nvPr>
        </p:nvSpPr>
        <p:spPr>
          <a:xfrm>
            <a:off x="3812432" y="1"/>
            <a:ext cx="2916979" cy="492125"/>
          </a:xfrm>
          <a:prstGeom prst="rect">
            <a:avLst/>
          </a:prstGeom>
        </p:spPr>
        <p:txBody>
          <a:bodyPr vert="horz" lIns="91440" tIns="45720" rIns="91440" bIns="45720" rtlCol="0"/>
          <a:lstStyle>
            <a:lvl1pPr algn="r">
              <a:defRPr sz="1200">
                <a:latin typeface="Arial" charset="0"/>
                <a:cs typeface="Arial" charset="0"/>
              </a:defRPr>
            </a:lvl1pPr>
          </a:lstStyle>
          <a:p>
            <a:pPr>
              <a:defRPr/>
            </a:pPr>
            <a:fld id="{E23F4BF0-DD88-4B8B-A0A1-46DAC6DE8E6E}" type="datetimeFigureOut">
              <a:rPr lang="en-GB"/>
              <a:pPr>
                <a:defRPr/>
              </a:pPr>
              <a:t>24/04/2019</a:t>
            </a:fld>
            <a:endParaRPr lang="en-GB"/>
          </a:p>
        </p:txBody>
      </p:sp>
      <p:sp>
        <p:nvSpPr>
          <p:cNvPr id="4" name="Slide Image Placeholder 3">
            <a:extLst>
              <a:ext uri="{FF2B5EF4-FFF2-40B4-BE49-F238E27FC236}">
                <a16:creationId xmlns:a16="http://schemas.microsoft.com/office/drawing/2014/main" id="{51A948B3-E4A8-4229-8845-14C5608CEBA1}"/>
              </a:ext>
            </a:extLst>
          </p:cNvPr>
          <p:cNvSpPr>
            <a:spLocks noGrp="1" noRot="1" noChangeAspect="1"/>
          </p:cNvSpPr>
          <p:nvPr>
            <p:ph type="sldImg" idx="2"/>
          </p:nvPr>
        </p:nvSpPr>
        <p:spPr>
          <a:xfrm>
            <a:off x="80963" y="739775"/>
            <a:ext cx="6569075" cy="36957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B4E574C2-5CAA-45DB-B056-8456CDF873E0}"/>
              </a:ext>
            </a:extLst>
          </p:cNvPr>
          <p:cNvSpPr>
            <a:spLocks noGrp="1"/>
          </p:cNvSpPr>
          <p:nvPr>
            <p:ph type="body" sz="quarter" idx="3"/>
          </p:nvPr>
        </p:nvSpPr>
        <p:spPr>
          <a:xfrm>
            <a:off x="672783" y="4681539"/>
            <a:ext cx="5385436" cy="443388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AB332643-C203-408C-A2B5-3C652B02FCF6}"/>
              </a:ext>
            </a:extLst>
          </p:cNvPr>
          <p:cNvSpPr>
            <a:spLocks noGrp="1"/>
          </p:cNvSpPr>
          <p:nvPr>
            <p:ph type="ftr" sz="quarter" idx="4"/>
          </p:nvPr>
        </p:nvSpPr>
        <p:spPr>
          <a:xfrm>
            <a:off x="0" y="9361489"/>
            <a:ext cx="2916979" cy="492125"/>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74F15933-87E6-45B8-9083-93DD499FD408}"/>
              </a:ext>
            </a:extLst>
          </p:cNvPr>
          <p:cNvSpPr>
            <a:spLocks noGrp="1"/>
          </p:cNvSpPr>
          <p:nvPr>
            <p:ph type="sldNum" sz="quarter" idx="5"/>
          </p:nvPr>
        </p:nvSpPr>
        <p:spPr>
          <a:xfrm>
            <a:off x="3812432" y="9361489"/>
            <a:ext cx="2916979" cy="49212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7AB49FA-E923-4580-B15B-4E9ED2F9C122}"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C28F3AC6-0630-4980-BF76-781D6E32239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D15A7EB-D1CD-4397-86D8-992336546432}" type="slidenum">
              <a:rPr lang="en-GB" altLang="en-US">
                <a:latin typeface="Arial" panose="020B0604020202020204" pitchFamily="34" charset="0"/>
              </a:rPr>
              <a:pPr eaLnBrk="1" hangingPunct="1">
                <a:spcBef>
                  <a:spcPct val="0"/>
                </a:spcBef>
              </a:pPr>
              <a:t>1</a:t>
            </a:fld>
            <a:endParaRPr lang="en-GB" altLang="en-US">
              <a:latin typeface="Arial" panose="020B0604020202020204" pitchFamily="34" charset="0"/>
            </a:endParaRPr>
          </a:p>
        </p:txBody>
      </p:sp>
      <p:sp>
        <p:nvSpPr>
          <p:cNvPr id="18435" name="Rectangle 7">
            <a:extLst>
              <a:ext uri="{FF2B5EF4-FFF2-40B4-BE49-F238E27FC236}">
                <a16:creationId xmlns:a16="http://schemas.microsoft.com/office/drawing/2014/main" id="{A2BF8500-83B3-4DD1-A3A7-9C1941632D8D}"/>
              </a:ext>
            </a:extLst>
          </p:cNvPr>
          <p:cNvSpPr txBox="1">
            <a:spLocks noGrp="1" noChangeArrowheads="1"/>
          </p:cNvSpPr>
          <p:nvPr/>
        </p:nvSpPr>
        <p:spPr bwMode="auto">
          <a:xfrm>
            <a:off x="3812432" y="9361489"/>
            <a:ext cx="2916979"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437B39BF-AD14-40E9-8FC0-FAB301CFCAC4}" type="slidenum">
              <a:rPr lang="en-GB" altLang="en-US">
                <a:latin typeface="Times" panose="02020603050405020304" pitchFamily="18" charset="0"/>
              </a:rPr>
              <a:pPr algn="r">
                <a:spcBef>
                  <a:spcPct val="0"/>
                </a:spcBef>
              </a:pPr>
              <a:t>1</a:t>
            </a:fld>
            <a:endParaRPr lang="en-GB" altLang="en-US">
              <a:latin typeface="Times" panose="02020603050405020304" pitchFamily="18" charset="0"/>
            </a:endParaRPr>
          </a:p>
        </p:txBody>
      </p:sp>
      <p:sp>
        <p:nvSpPr>
          <p:cNvPr id="18436" name="Rectangle 2">
            <a:extLst>
              <a:ext uri="{FF2B5EF4-FFF2-40B4-BE49-F238E27FC236}">
                <a16:creationId xmlns:a16="http://schemas.microsoft.com/office/drawing/2014/main" id="{A579456E-BD32-47EE-ADE1-73EDD09520D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3">
            <a:extLst>
              <a:ext uri="{FF2B5EF4-FFF2-40B4-BE49-F238E27FC236}">
                <a16:creationId xmlns:a16="http://schemas.microsoft.com/office/drawing/2014/main" id="{D3A865B9-058D-4258-95F0-24FA61C64C2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a:p>
            <a:endParaRPr lang="en-GB" altLang="en-US"/>
          </a:p>
        </p:txBody>
      </p:sp>
    </p:spTree>
    <p:extLst>
      <p:ext uri="{BB962C8B-B14F-4D97-AF65-F5344CB8AC3E}">
        <p14:creationId xmlns:p14="http://schemas.microsoft.com/office/powerpoint/2010/main" val="260412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5014AA8-9A8F-499D-875F-1BAF338FD188}"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a:t>
            </a:fld>
            <a:endParaRPr kumimoji="0" lang="en-GB"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978809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5014AA8-9A8F-499D-875F-1BAF338FD188}"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GB"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830947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5014AA8-9A8F-499D-875F-1BAF338FD188}"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GB"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686215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raf_graphic_powerpoint_right_vertical_logo2">
            <a:extLst>
              <a:ext uri="{FF2B5EF4-FFF2-40B4-BE49-F238E27FC236}">
                <a16:creationId xmlns:a16="http://schemas.microsoft.com/office/drawing/2014/main" id="{E1181AE0-3F6C-4E11-A151-8D1253882DB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48488" y="0"/>
            <a:ext cx="222408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C0F2B46C-648E-47BE-9DBD-92AF96939BA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96188" y="206375"/>
            <a:ext cx="1368425"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8" name="Rectangle 2"/>
          <p:cNvSpPr>
            <a:spLocks noGrp="1" noChangeArrowheads="1"/>
          </p:cNvSpPr>
          <p:nvPr>
            <p:ph type="ctrTitle"/>
          </p:nvPr>
        </p:nvSpPr>
        <p:spPr>
          <a:xfrm>
            <a:off x="395289" y="322660"/>
            <a:ext cx="4764446" cy="701731"/>
          </a:xfrm>
        </p:spPr>
        <p:txBody>
          <a:bodyPr/>
          <a:lstStyle>
            <a:lvl1pPr>
              <a:defRPr/>
            </a:lvl1pPr>
          </a:lstStyle>
          <a:p>
            <a:pPr lvl="0"/>
            <a:r>
              <a:rPr lang="en-GB" altLang="en-US" noProof="0"/>
              <a:t>Presentation title</a:t>
            </a:r>
          </a:p>
        </p:txBody>
      </p:sp>
      <p:sp>
        <p:nvSpPr>
          <p:cNvPr id="65539" name="Rectangle 3"/>
          <p:cNvSpPr>
            <a:spLocks noGrp="1" noChangeArrowheads="1"/>
          </p:cNvSpPr>
          <p:nvPr>
            <p:ph type="subTitle" idx="1"/>
          </p:nvPr>
        </p:nvSpPr>
        <p:spPr>
          <a:xfrm>
            <a:off x="395288" y="1254919"/>
            <a:ext cx="4500562" cy="461665"/>
          </a:xfrm>
        </p:spPr>
        <p:txBody>
          <a:bodyPr/>
          <a:lstStyle>
            <a:lvl1pPr marL="0" indent="0">
              <a:buFontTx/>
              <a:buNone/>
              <a:defRPr/>
            </a:lvl1pPr>
          </a:lstStyle>
          <a:p>
            <a:pPr lvl="0"/>
            <a:r>
              <a:rPr lang="en-GB" altLang="en-US" noProof="0"/>
              <a:t>Presentation sub-heading text</a:t>
            </a:r>
          </a:p>
        </p:txBody>
      </p:sp>
    </p:spTree>
    <p:extLst>
      <p:ext uri="{BB962C8B-B14F-4D97-AF65-F5344CB8AC3E}">
        <p14:creationId xmlns:p14="http://schemas.microsoft.com/office/powerpoint/2010/main" val="3982322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289" y="322660"/>
            <a:ext cx="7965642" cy="701731"/>
          </a:xfr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05447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9578263" cy="646331"/>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5065"/>
            <a:ext cx="7772400" cy="40011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614735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5289" y="322660"/>
            <a:ext cx="7965642" cy="701731"/>
          </a:xfrm>
        </p:spPr>
        <p:txBody>
          <a:bodyPr/>
          <a:lstStyle/>
          <a:p>
            <a:r>
              <a:rPr lang="en-US"/>
              <a:t>Click to edit Master title style</a:t>
            </a:r>
            <a:endParaRPr lang="en-GB"/>
          </a:p>
        </p:txBody>
      </p:sp>
      <p:sp>
        <p:nvSpPr>
          <p:cNvPr id="3" name="Content Placeholder 2"/>
          <p:cNvSpPr>
            <a:spLocks noGrp="1"/>
          </p:cNvSpPr>
          <p:nvPr>
            <p:ph sz="half" idx="1"/>
          </p:nvPr>
        </p:nvSpPr>
        <p:spPr>
          <a:xfrm>
            <a:off x="395288" y="1254919"/>
            <a:ext cx="2749550" cy="34163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3297239" y="1254919"/>
            <a:ext cx="2751137" cy="34163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96943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7965642" cy="701731"/>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800160"/>
            <a:ext cx="4040188"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12365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800160"/>
            <a:ext cx="4041775"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12365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58735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95289" y="322660"/>
            <a:ext cx="7965642" cy="701731"/>
          </a:xfrm>
        </p:spPr>
        <p:txBody>
          <a:bodyPr/>
          <a:lstStyle/>
          <a:p>
            <a:r>
              <a:rPr lang="en-US"/>
              <a:t>Click to edit Master title style</a:t>
            </a:r>
            <a:endParaRPr lang="en-GB"/>
          </a:p>
        </p:txBody>
      </p:sp>
    </p:spTree>
    <p:extLst>
      <p:ext uri="{BB962C8B-B14F-4D97-AF65-F5344CB8AC3E}">
        <p14:creationId xmlns:p14="http://schemas.microsoft.com/office/powerpoint/2010/main" val="4010636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6129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06993"/>
            <a:ext cx="3709670" cy="369332"/>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277614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39576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56172"/>
            <a:ext cx="3709670" cy="369332"/>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4025503"/>
            <a:ext cx="54864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261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95289" y="322660"/>
            <a:ext cx="7965642" cy="701731"/>
          </a:xfr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2557057" y="1254919"/>
            <a:ext cx="8605433" cy="223445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4412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54312" y="322660"/>
            <a:ext cx="794064" cy="7873309"/>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29014" y="322660"/>
            <a:ext cx="4912114" cy="258960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24527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04BF6BD7-8CFA-AE46-80BE-8C955A7B3FCE}"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24926-B27A-C04E-BF9C-792FB3484AD3}" type="slidenum">
              <a:rPr lang="en-US" smtClean="0"/>
              <a:t>‹#›</a:t>
            </a:fld>
            <a:endParaRPr lang="en-US"/>
          </a:p>
        </p:txBody>
      </p:sp>
    </p:spTree>
    <p:extLst>
      <p:ext uri="{BB962C8B-B14F-4D97-AF65-F5344CB8AC3E}">
        <p14:creationId xmlns:p14="http://schemas.microsoft.com/office/powerpoint/2010/main" val="887966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BF6BD7-8CFA-AE46-80BE-8C955A7B3FCE}"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24926-B27A-C04E-BF9C-792FB3484AD3}" type="slidenum">
              <a:rPr lang="en-US" smtClean="0"/>
              <a:t>‹#›</a:t>
            </a:fld>
            <a:endParaRPr lang="en-US"/>
          </a:p>
        </p:txBody>
      </p:sp>
    </p:spTree>
    <p:extLst>
      <p:ext uri="{BB962C8B-B14F-4D97-AF65-F5344CB8AC3E}">
        <p14:creationId xmlns:p14="http://schemas.microsoft.com/office/powerpoint/2010/main" val="1881331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BF6BD7-8CFA-AE46-80BE-8C955A7B3FCE}"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24926-B27A-C04E-BF9C-792FB3484AD3}" type="slidenum">
              <a:rPr lang="en-US" smtClean="0"/>
              <a:t>‹#›</a:t>
            </a:fld>
            <a:endParaRPr lang="en-US"/>
          </a:p>
        </p:txBody>
      </p:sp>
    </p:spTree>
    <p:extLst>
      <p:ext uri="{BB962C8B-B14F-4D97-AF65-F5344CB8AC3E}">
        <p14:creationId xmlns:p14="http://schemas.microsoft.com/office/powerpoint/2010/main" val="3729668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BF6BD7-8CFA-AE46-80BE-8C955A7B3FCE}" type="datetimeFigureOut">
              <a:rPr lang="en-US" smtClean="0"/>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24926-B27A-C04E-BF9C-792FB3484AD3}" type="slidenum">
              <a:rPr lang="en-US" smtClean="0"/>
              <a:t>‹#›</a:t>
            </a:fld>
            <a:endParaRPr lang="en-US"/>
          </a:p>
        </p:txBody>
      </p:sp>
    </p:spTree>
    <p:extLst>
      <p:ext uri="{BB962C8B-B14F-4D97-AF65-F5344CB8AC3E}">
        <p14:creationId xmlns:p14="http://schemas.microsoft.com/office/powerpoint/2010/main" val="2827412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BF6BD7-8CFA-AE46-80BE-8C955A7B3FCE}" type="datetimeFigureOut">
              <a:rPr lang="en-US" smtClean="0"/>
              <a:t>4/24/2019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C24926-B27A-C04E-BF9C-792FB3484AD3}" type="slidenum">
              <a:rPr lang="en-US" smtClean="0"/>
              <a:t>‹#›</a:t>
            </a:fld>
            <a:endParaRPr lang="en-US"/>
          </a:p>
        </p:txBody>
      </p:sp>
    </p:spTree>
    <p:extLst>
      <p:ext uri="{BB962C8B-B14F-4D97-AF65-F5344CB8AC3E}">
        <p14:creationId xmlns:p14="http://schemas.microsoft.com/office/powerpoint/2010/main" val="2639268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BF6BD7-8CFA-AE46-80BE-8C955A7B3FCE}" type="datetimeFigureOut">
              <a:rPr lang="en-US" smtClean="0"/>
              <a:t>4/24/2019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C24926-B27A-C04E-BF9C-792FB3484AD3}" type="slidenum">
              <a:rPr lang="en-US" smtClean="0"/>
              <a:t>‹#›</a:t>
            </a:fld>
            <a:endParaRPr lang="en-US"/>
          </a:p>
        </p:txBody>
      </p:sp>
    </p:spTree>
    <p:extLst>
      <p:ext uri="{BB962C8B-B14F-4D97-AF65-F5344CB8AC3E}">
        <p14:creationId xmlns:p14="http://schemas.microsoft.com/office/powerpoint/2010/main" val="32267416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BF6BD7-8CFA-AE46-80BE-8C955A7B3FCE}" type="datetimeFigureOut">
              <a:rPr lang="en-US" smtClean="0"/>
              <a:t>4/24/2019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C24926-B27A-C04E-BF9C-792FB3484AD3}" type="slidenum">
              <a:rPr lang="en-US" smtClean="0"/>
              <a:t>‹#›</a:t>
            </a:fld>
            <a:endParaRPr lang="en-US"/>
          </a:p>
        </p:txBody>
      </p:sp>
    </p:spTree>
    <p:extLst>
      <p:ext uri="{BB962C8B-B14F-4D97-AF65-F5344CB8AC3E}">
        <p14:creationId xmlns:p14="http://schemas.microsoft.com/office/powerpoint/2010/main" val="37688225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4BF6BD7-8CFA-AE46-80BE-8C955A7B3FCE}" type="datetimeFigureOut">
              <a:rPr lang="en-US" smtClean="0"/>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24926-B27A-C04E-BF9C-792FB3484AD3}" type="slidenum">
              <a:rPr lang="en-US" smtClean="0"/>
              <a:t>‹#›</a:t>
            </a:fld>
            <a:endParaRPr lang="en-US"/>
          </a:p>
        </p:txBody>
      </p:sp>
    </p:spTree>
    <p:extLst>
      <p:ext uri="{BB962C8B-B14F-4D97-AF65-F5344CB8AC3E}">
        <p14:creationId xmlns:p14="http://schemas.microsoft.com/office/powerpoint/2010/main" val="9692600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4BF6BD7-8CFA-AE46-80BE-8C955A7B3FCE}" type="datetimeFigureOut">
              <a:rPr lang="en-US" smtClean="0"/>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24926-B27A-C04E-BF9C-792FB3484AD3}" type="slidenum">
              <a:rPr lang="en-US" smtClean="0"/>
              <a:t>‹#›</a:t>
            </a:fld>
            <a:endParaRPr lang="en-US"/>
          </a:p>
        </p:txBody>
      </p:sp>
    </p:spTree>
    <p:extLst>
      <p:ext uri="{BB962C8B-B14F-4D97-AF65-F5344CB8AC3E}">
        <p14:creationId xmlns:p14="http://schemas.microsoft.com/office/powerpoint/2010/main" val="7635596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BF6BD7-8CFA-AE46-80BE-8C955A7B3FCE}"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24926-B27A-C04E-BF9C-792FB3484AD3}" type="slidenum">
              <a:rPr lang="en-US" smtClean="0"/>
              <a:t>‹#›</a:t>
            </a:fld>
            <a:endParaRPr lang="en-US"/>
          </a:p>
        </p:txBody>
      </p:sp>
    </p:spTree>
    <p:extLst>
      <p:ext uri="{BB962C8B-B14F-4D97-AF65-F5344CB8AC3E}">
        <p14:creationId xmlns:p14="http://schemas.microsoft.com/office/powerpoint/2010/main" val="15133589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BF6BD7-8CFA-AE46-80BE-8C955A7B3FCE}" type="datetimeFigureOut">
              <a:rPr lang="en-US" smtClean="0"/>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24926-B27A-C04E-BF9C-792FB3484AD3}" type="slidenum">
              <a:rPr lang="en-US" smtClean="0"/>
              <a:t>‹#›</a:t>
            </a:fld>
            <a:endParaRPr lang="en-US"/>
          </a:p>
        </p:txBody>
      </p:sp>
    </p:spTree>
    <p:extLst>
      <p:ext uri="{BB962C8B-B14F-4D97-AF65-F5344CB8AC3E}">
        <p14:creationId xmlns:p14="http://schemas.microsoft.com/office/powerpoint/2010/main" val="2924971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EEA7638-517F-4876-8445-0A7C7219BC5D}"/>
              </a:ext>
            </a:extLst>
          </p:cNvPr>
          <p:cNvSpPr>
            <a:spLocks noGrp="1" noChangeArrowheads="1"/>
          </p:cNvSpPr>
          <p:nvPr>
            <p:ph type="title"/>
          </p:nvPr>
        </p:nvSpPr>
        <p:spPr bwMode="auto">
          <a:xfrm>
            <a:off x="395288" y="322263"/>
            <a:ext cx="26955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p>
            <a:pPr lvl="0"/>
            <a:r>
              <a:rPr lang="en-GB" altLang="en-US"/>
              <a:t>Slide title</a:t>
            </a:r>
          </a:p>
        </p:txBody>
      </p:sp>
      <p:sp>
        <p:nvSpPr>
          <p:cNvPr id="1027" name="Rectangle 3">
            <a:extLst>
              <a:ext uri="{FF2B5EF4-FFF2-40B4-BE49-F238E27FC236}">
                <a16:creationId xmlns:a16="http://schemas.microsoft.com/office/drawing/2014/main" id="{63DFAEA9-D747-4B61-95B6-C8602C4E75C6}"/>
              </a:ext>
            </a:extLst>
          </p:cNvPr>
          <p:cNvSpPr>
            <a:spLocks noGrp="1" noChangeArrowheads="1"/>
          </p:cNvSpPr>
          <p:nvPr>
            <p:ph type="body" idx="1"/>
          </p:nvPr>
        </p:nvSpPr>
        <p:spPr bwMode="auto">
          <a:xfrm>
            <a:off x="395288" y="1255713"/>
            <a:ext cx="5653087" cy="223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Slide body text</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1028" name="Picture 11">
            <a:extLst>
              <a:ext uri="{FF2B5EF4-FFF2-40B4-BE49-F238E27FC236}">
                <a16:creationId xmlns:a16="http://schemas.microsoft.com/office/drawing/2014/main" id="{24DCAB30-A660-490F-B5A2-378C3214FDB1}"/>
              </a:ext>
            </a:extLst>
          </p:cNvPr>
          <p:cNvPicPr>
            <a:picLocks noChangeAspect="1" noChangeArrowheads="1"/>
          </p:cNvPicPr>
          <p:nvPr userDrawn="1"/>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975" y="4405313"/>
            <a:ext cx="102393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169" descr="\\Mmb4\rootfs4\TenniswoodJ345\NOR-SPT MCO\Images\badge_northolt_011223_001.png">
            <a:extLst>
              <a:ext uri="{FF2B5EF4-FFF2-40B4-BE49-F238E27FC236}">
                <a16:creationId xmlns:a16="http://schemas.microsoft.com/office/drawing/2014/main" id="{01B554B4-BABA-4238-9111-424C38FC79B9}"/>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43888" y="4151313"/>
            <a:ext cx="701675"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2" tx1="lt1" bg2="dk1" tx2="lt2" accent1="accent1" accent2="accent2" accent3="accent3" accent4="accent4" accent5="accent5" accent6="accent6" hlink="hlink" folHlink="folHlink"/>
  <p:sldLayoutIdLst>
    <p:sldLayoutId id="2147483841"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xStyles>
    <p:titleStyle>
      <a:lvl1pPr algn="l" rtl="0" eaLnBrk="0" fontAlgn="base" hangingPunct="0">
        <a:lnSpc>
          <a:spcPct val="90000"/>
        </a:lnSpc>
        <a:spcBef>
          <a:spcPct val="0"/>
        </a:spcBef>
        <a:spcAft>
          <a:spcPct val="0"/>
        </a:spcAft>
        <a:defRPr sz="4400" b="1">
          <a:solidFill>
            <a:schemeClr val="tx2"/>
          </a:solidFill>
          <a:latin typeface="+mj-lt"/>
          <a:ea typeface="+mj-ea"/>
          <a:cs typeface="+mj-cs"/>
        </a:defRPr>
      </a:lvl1pPr>
      <a:lvl2pPr algn="l" rtl="0" eaLnBrk="0" fontAlgn="base" hangingPunct="0">
        <a:lnSpc>
          <a:spcPct val="90000"/>
        </a:lnSpc>
        <a:spcBef>
          <a:spcPct val="0"/>
        </a:spcBef>
        <a:spcAft>
          <a:spcPct val="0"/>
        </a:spcAft>
        <a:defRPr sz="4400" b="1">
          <a:solidFill>
            <a:schemeClr val="tx2"/>
          </a:solidFill>
          <a:latin typeface="Arial" charset="0"/>
          <a:cs typeface="Arial" charset="0"/>
        </a:defRPr>
      </a:lvl2pPr>
      <a:lvl3pPr algn="l" rtl="0" eaLnBrk="0" fontAlgn="base" hangingPunct="0">
        <a:lnSpc>
          <a:spcPct val="90000"/>
        </a:lnSpc>
        <a:spcBef>
          <a:spcPct val="0"/>
        </a:spcBef>
        <a:spcAft>
          <a:spcPct val="0"/>
        </a:spcAft>
        <a:defRPr sz="4400" b="1">
          <a:solidFill>
            <a:schemeClr val="tx2"/>
          </a:solidFill>
          <a:latin typeface="Arial" charset="0"/>
          <a:cs typeface="Arial" charset="0"/>
        </a:defRPr>
      </a:lvl3pPr>
      <a:lvl4pPr algn="l" rtl="0" eaLnBrk="0" fontAlgn="base" hangingPunct="0">
        <a:lnSpc>
          <a:spcPct val="90000"/>
        </a:lnSpc>
        <a:spcBef>
          <a:spcPct val="0"/>
        </a:spcBef>
        <a:spcAft>
          <a:spcPct val="0"/>
        </a:spcAft>
        <a:defRPr sz="4400" b="1">
          <a:solidFill>
            <a:schemeClr val="tx2"/>
          </a:solidFill>
          <a:latin typeface="Arial" charset="0"/>
          <a:cs typeface="Arial" charset="0"/>
        </a:defRPr>
      </a:lvl4pPr>
      <a:lvl5pPr algn="l" rtl="0" eaLnBrk="0" fontAlgn="base" hangingPunct="0">
        <a:lnSpc>
          <a:spcPct val="90000"/>
        </a:lnSpc>
        <a:spcBef>
          <a:spcPct val="0"/>
        </a:spcBef>
        <a:spcAft>
          <a:spcPct val="0"/>
        </a:spcAft>
        <a:defRPr sz="4400" b="1">
          <a:solidFill>
            <a:schemeClr val="tx2"/>
          </a:solidFill>
          <a:latin typeface="Arial" charset="0"/>
          <a:cs typeface="Arial" charset="0"/>
        </a:defRPr>
      </a:lvl5pPr>
      <a:lvl6pPr marL="457200" algn="l" rtl="0" fontAlgn="base">
        <a:lnSpc>
          <a:spcPct val="90000"/>
        </a:lnSpc>
        <a:spcBef>
          <a:spcPct val="0"/>
        </a:spcBef>
        <a:spcAft>
          <a:spcPct val="0"/>
        </a:spcAft>
        <a:defRPr sz="4400" b="1">
          <a:solidFill>
            <a:schemeClr val="tx2"/>
          </a:solidFill>
          <a:latin typeface="Arial" charset="0"/>
          <a:cs typeface="Arial" charset="0"/>
        </a:defRPr>
      </a:lvl6pPr>
      <a:lvl7pPr marL="914400" algn="l" rtl="0" fontAlgn="base">
        <a:lnSpc>
          <a:spcPct val="90000"/>
        </a:lnSpc>
        <a:spcBef>
          <a:spcPct val="0"/>
        </a:spcBef>
        <a:spcAft>
          <a:spcPct val="0"/>
        </a:spcAft>
        <a:defRPr sz="4400" b="1">
          <a:solidFill>
            <a:schemeClr val="tx2"/>
          </a:solidFill>
          <a:latin typeface="Arial" charset="0"/>
          <a:cs typeface="Arial" charset="0"/>
        </a:defRPr>
      </a:lvl7pPr>
      <a:lvl8pPr marL="1371600" algn="l" rtl="0" fontAlgn="base">
        <a:lnSpc>
          <a:spcPct val="90000"/>
        </a:lnSpc>
        <a:spcBef>
          <a:spcPct val="0"/>
        </a:spcBef>
        <a:spcAft>
          <a:spcPct val="0"/>
        </a:spcAft>
        <a:defRPr sz="4400" b="1">
          <a:solidFill>
            <a:schemeClr val="tx2"/>
          </a:solidFill>
          <a:latin typeface="Arial" charset="0"/>
          <a:cs typeface="Arial" charset="0"/>
        </a:defRPr>
      </a:lvl8pPr>
      <a:lvl9pPr marL="1828800" algn="l" rtl="0" fontAlgn="base">
        <a:lnSpc>
          <a:spcPct val="90000"/>
        </a:lnSpc>
        <a:spcBef>
          <a:spcPct val="0"/>
        </a:spcBef>
        <a:spcAft>
          <a:spcPct val="0"/>
        </a:spcAft>
        <a:defRPr sz="44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400">
          <a:solidFill>
            <a:schemeClr val="tx1"/>
          </a:solidFill>
          <a:latin typeface="+mn-lt"/>
          <a:cs typeface="+mn-cs"/>
        </a:defRPr>
      </a:lvl4pPr>
      <a:lvl5pPr marL="2057400" indent="-228600" algn="l" rtl="0" eaLnBrk="0" fontAlgn="base" hangingPunct="0">
        <a:spcBef>
          <a:spcPct val="20000"/>
        </a:spcBef>
        <a:spcAft>
          <a:spcPct val="0"/>
        </a:spcAft>
        <a:buChar char="»"/>
        <a:defRPr sz="2400">
          <a:solidFill>
            <a:schemeClr val="tx1"/>
          </a:solidFill>
          <a:latin typeface="+mn-lt"/>
          <a:cs typeface="+mn-cs"/>
        </a:defRPr>
      </a:lvl5pPr>
      <a:lvl6pPr marL="2514600" indent="-228600" algn="l" rtl="0" fontAlgn="base">
        <a:spcBef>
          <a:spcPct val="20000"/>
        </a:spcBef>
        <a:spcAft>
          <a:spcPct val="0"/>
        </a:spcAft>
        <a:buChar char="»"/>
        <a:defRPr sz="2400">
          <a:solidFill>
            <a:schemeClr val="tx1"/>
          </a:solidFill>
          <a:latin typeface="+mn-lt"/>
          <a:cs typeface="+mn-cs"/>
        </a:defRPr>
      </a:lvl6pPr>
      <a:lvl7pPr marL="2971800" indent="-228600" algn="l" rtl="0" fontAlgn="base">
        <a:spcBef>
          <a:spcPct val="20000"/>
        </a:spcBef>
        <a:spcAft>
          <a:spcPct val="0"/>
        </a:spcAft>
        <a:buChar char="»"/>
        <a:defRPr sz="2400">
          <a:solidFill>
            <a:schemeClr val="tx1"/>
          </a:solidFill>
          <a:latin typeface="+mn-lt"/>
          <a:cs typeface="+mn-cs"/>
        </a:defRPr>
      </a:lvl7pPr>
      <a:lvl8pPr marL="3429000" indent="-228600" algn="l" rtl="0" fontAlgn="base">
        <a:spcBef>
          <a:spcPct val="20000"/>
        </a:spcBef>
        <a:spcAft>
          <a:spcPct val="0"/>
        </a:spcAft>
        <a:buChar char="»"/>
        <a:defRPr sz="2400">
          <a:solidFill>
            <a:schemeClr val="tx1"/>
          </a:solidFill>
          <a:latin typeface="+mn-lt"/>
          <a:cs typeface="+mn-cs"/>
        </a:defRPr>
      </a:lvl8pPr>
      <a:lvl9pPr marL="3886200" indent="-228600" algn="l" rtl="0" fontAlgn="base">
        <a:spcBef>
          <a:spcPct val="20000"/>
        </a:spcBef>
        <a:spcAft>
          <a:spcPct val="0"/>
        </a:spcAft>
        <a:buChar char="»"/>
        <a:defRPr sz="2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4BF6BD7-8CFA-AE46-80BE-8C955A7B3FCE}" type="datetimeFigureOut">
              <a:rPr lang="en-US" smtClean="0"/>
              <a:t>4/24/2019</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EC24926-B27A-C04E-BF9C-792FB3484AD3}" type="slidenum">
              <a:rPr lang="en-US" smtClean="0"/>
              <a:t>‹#›</a:t>
            </a:fld>
            <a:endParaRPr lang="en-US"/>
          </a:p>
        </p:txBody>
      </p:sp>
    </p:spTree>
    <p:extLst>
      <p:ext uri="{BB962C8B-B14F-4D97-AF65-F5344CB8AC3E}">
        <p14:creationId xmlns:p14="http://schemas.microsoft.com/office/powerpoint/2010/main" val="4145243226"/>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OR-Airspaceportal@mod.gov.u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
            <a:extLst>
              <a:ext uri="{FF2B5EF4-FFF2-40B4-BE49-F238E27FC236}">
                <a16:creationId xmlns:a16="http://schemas.microsoft.com/office/drawing/2014/main" id="{EDD1926C-F590-4087-82F5-8B9AC2BAC843}"/>
              </a:ext>
            </a:extLst>
          </p:cNvPr>
          <p:cNvSpPr>
            <a:spLocks noChangeArrowheads="1"/>
          </p:cNvSpPr>
          <p:nvPr/>
        </p:nvSpPr>
        <p:spPr bwMode="auto">
          <a:xfrm>
            <a:off x="468313" y="1059582"/>
            <a:ext cx="8280400" cy="287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24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4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9pPr>
          </a:lstStyle>
          <a:p>
            <a:pPr eaLnBrk="1" hangingPunct="1">
              <a:lnSpc>
                <a:spcPct val="80000"/>
              </a:lnSpc>
            </a:pPr>
            <a:r>
              <a:rPr lang="en-GB" altLang="en-US" sz="1600" b="1" dirty="0">
                <a:solidFill>
                  <a:schemeClr val="bg2"/>
                </a:solidFill>
              </a:rPr>
              <a:t>Table One</a:t>
            </a:r>
            <a:r>
              <a:rPr lang="en-GB" altLang="en-US" sz="1600" dirty="0">
                <a:solidFill>
                  <a:schemeClr val="bg2"/>
                </a:solidFill>
              </a:rPr>
              <a:t>.  These are principles that must be taken into account in the airspace design, and are included for your information.</a:t>
            </a:r>
          </a:p>
          <a:p>
            <a:pPr eaLnBrk="1" hangingPunct="1">
              <a:lnSpc>
                <a:spcPct val="80000"/>
              </a:lnSpc>
            </a:pPr>
            <a:endParaRPr lang="en-GB" altLang="en-US" sz="1600" dirty="0">
              <a:solidFill>
                <a:schemeClr val="bg2"/>
              </a:solidFill>
            </a:endParaRPr>
          </a:p>
          <a:p>
            <a:pPr eaLnBrk="1" hangingPunct="1">
              <a:lnSpc>
                <a:spcPct val="80000"/>
              </a:lnSpc>
            </a:pPr>
            <a:r>
              <a:rPr lang="en-GB" altLang="en-US" sz="1600" b="1" dirty="0">
                <a:solidFill>
                  <a:schemeClr val="bg2"/>
                </a:solidFill>
              </a:rPr>
              <a:t>Table Two</a:t>
            </a:r>
            <a:r>
              <a:rPr lang="en-GB" altLang="en-US" sz="1600" dirty="0">
                <a:solidFill>
                  <a:schemeClr val="bg2"/>
                </a:solidFill>
              </a:rPr>
              <a:t>.  These are general principles that can be used to design the airspace.  Please rank them in importance, and comment where possible.</a:t>
            </a:r>
          </a:p>
          <a:p>
            <a:pPr eaLnBrk="1" hangingPunct="1">
              <a:lnSpc>
                <a:spcPct val="80000"/>
              </a:lnSpc>
            </a:pPr>
            <a:endParaRPr lang="en-GB" altLang="en-US" sz="1600" dirty="0">
              <a:solidFill>
                <a:schemeClr val="bg2"/>
              </a:solidFill>
            </a:endParaRPr>
          </a:p>
          <a:p>
            <a:pPr eaLnBrk="1" hangingPunct="1">
              <a:lnSpc>
                <a:spcPct val="80000"/>
              </a:lnSpc>
            </a:pPr>
            <a:r>
              <a:rPr lang="en-GB" altLang="en-US" sz="1600" b="1" dirty="0">
                <a:solidFill>
                  <a:schemeClr val="bg2"/>
                </a:solidFill>
              </a:rPr>
              <a:t>Table Three</a:t>
            </a:r>
            <a:r>
              <a:rPr lang="en-GB" altLang="en-US" sz="1600" dirty="0">
                <a:solidFill>
                  <a:schemeClr val="bg2"/>
                </a:solidFill>
              </a:rPr>
              <a:t>.  These principles are more detailed about noise and who should be flown over.  Again, please rank them in order of importance.</a:t>
            </a:r>
          </a:p>
          <a:p>
            <a:pPr eaLnBrk="1" hangingPunct="1">
              <a:lnSpc>
                <a:spcPct val="80000"/>
              </a:lnSpc>
            </a:pPr>
            <a:endParaRPr lang="en-GB" altLang="en-US" sz="1600" dirty="0">
              <a:solidFill>
                <a:schemeClr val="bg2"/>
              </a:solidFill>
            </a:endParaRPr>
          </a:p>
          <a:p>
            <a:pPr eaLnBrk="1" hangingPunct="1">
              <a:lnSpc>
                <a:spcPct val="80000"/>
              </a:lnSpc>
            </a:pPr>
            <a:r>
              <a:rPr lang="en-GB" altLang="en-US" sz="1600" dirty="0">
                <a:solidFill>
                  <a:schemeClr val="bg2"/>
                </a:solidFill>
              </a:rPr>
              <a:t>Once you have completed the form, please email it:  </a:t>
            </a:r>
          </a:p>
          <a:p>
            <a:pPr eaLnBrk="1" hangingPunct="1">
              <a:lnSpc>
                <a:spcPct val="80000"/>
              </a:lnSpc>
            </a:pPr>
            <a:endParaRPr lang="en-GB" sz="1600" u="sng" dirty="0">
              <a:solidFill>
                <a:schemeClr val="bg2"/>
              </a:solidFill>
              <a:hlinkClick r:id="rId3"/>
            </a:endParaRPr>
          </a:p>
          <a:p>
            <a:pPr eaLnBrk="1" hangingPunct="1">
              <a:lnSpc>
                <a:spcPct val="80000"/>
              </a:lnSpc>
            </a:pPr>
            <a:r>
              <a:rPr lang="en-GB" sz="1600" u="sng" dirty="0">
                <a:hlinkClick r:id="rId3"/>
              </a:rPr>
              <a:t>NOR-Airspaceportal@mod.gov.uk</a:t>
            </a:r>
            <a:endParaRPr lang="en-GB" sz="1600" u="sng" dirty="0"/>
          </a:p>
          <a:p>
            <a:pPr marL="457200" lvl="1" indent="0" eaLnBrk="1" hangingPunct="1">
              <a:lnSpc>
                <a:spcPct val="80000"/>
              </a:lnSpc>
              <a:buNone/>
            </a:pPr>
            <a:endParaRPr lang="fr-FR" altLang="en-US" sz="1600" dirty="0">
              <a:solidFill>
                <a:schemeClr val="bg2"/>
              </a:solidFill>
            </a:endParaRPr>
          </a:p>
          <a:p>
            <a:pPr marL="457200" lvl="1" indent="0" eaLnBrk="1" hangingPunct="1">
              <a:lnSpc>
                <a:spcPct val="80000"/>
              </a:lnSpc>
              <a:buNone/>
            </a:pPr>
            <a:r>
              <a:rPr lang="fr-FR" altLang="en-US" sz="1600" dirty="0" err="1">
                <a:solidFill>
                  <a:schemeClr val="bg2"/>
                </a:solidFill>
              </a:rPr>
              <a:t>Many</a:t>
            </a:r>
            <a:r>
              <a:rPr lang="fr-FR" altLang="en-US" sz="1600" dirty="0">
                <a:solidFill>
                  <a:schemeClr val="bg2"/>
                </a:solidFill>
              </a:rPr>
              <a:t> </a:t>
            </a:r>
            <a:r>
              <a:rPr lang="fr-FR" altLang="en-US" sz="1600" dirty="0" err="1">
                <a:solidFill>
                  <a:schemeClr val="bg2"/>
                </a:solidFill>
              </a:rPr>
              <a:t>thanks</a:t>
            </a:r>
            <a:r>
              <a:rPr lang="fr-FR" altLang="en-US" sz="1600" dirty="0">
                <a:solidFill>
                  <a:schemeClr val="bg2"/>
                </a:solidFill>
              </a:rPr>
              <a:t> for </a:t>
            </a:r>
            <a:r>
              <a:rPr lang="fr-FR" altLang="en-US" sz="1600" dirty="0" err="1">
                <a:solidFill>
                  <a:schemeClr val="bg2"/>
                </a:solidFill>
              </a:rPr>
              <a:t>taking</a:t>
            </a:r>
            <a:r>
              <a:rPr lang="fr-FR" altLang="en-US" sz="1600" dirty="0">
                <a:solidFill>
                  <a:schemeClr val="bg2"/>
                </a:solidFill>
              </a:rPr>
              <a:t> the time to </a:t>
            </a:r>
            <a:r>
              <a:rPr lang="fr-FR" altLang="en-US" sz="1600" dirty="0" err="1">
                <a:solidFill>
                  <a:schemeClr val="bg2"/>
                </a:solidFill>
              </a:rPr>
              <a:t>send</a:t>
            </a:r>
            <a:r>
              <a:rPr lang="fr-FR" altLang="en-US" sz="1600" dirty="0">
                <a:solidFill>
                  <a:schemeClr val="bg2"/>
                </a:solidFill>
              </a:rPr>
              <a:t> us </a:t>
            </a:r>
            <a:r>
              <a:rPr lang="fr-FR" altLang="en-US" sz="1600" dirty="0" err="1">
                <a:solidFill>
                  <a:schemeClr val="bg2"/>
                </a:solidFill>
              </a:rPr>
              <a:t>your</a:t>
            </a:r>
            <a:r>
              <a:rPr lang="fr-FR" altLang="en-US" sz="1600" dirty="0">
                <a:solidFill>
                  <a:schemeClr val="bg2"/>
                </a:solidFill>
              </a:rPr>
              <a:t> </a:t>
            </a:r>
            <a:r>
              <a:rPr lang="fr-FR" altLang="en-US" sz="1600" dirty="0" err="1">
                <a:solidFill>
                  <a:schemeClr val="bg2"/>
                </a:solidFill>
              </a:rPr>
              <a:t>views</a:t>
            </a:r>
            <a:endParaRPr lang="fr-FR" altLang="en-US" sz="1600" dirty="0">
              <a:solidFill>
                <a:schemeClr val="bg2"/>
              </a:solidFill>
            </a:endParaRPr>
          </a:p>
          <a:p>
            <a:pPr lvl="1" eaLnBrk="1" hangingPunct="1">
              <a:lnSpc>
                <a:spcPct val="80000"/>
              </a:lnSpc>
            </a:pPr>
            <a:endParaRPr lang="fr-FR" altLang="en-US" sz="1600" dirty="0">
              <a:solidFill>
                <a:schemeClr val="bg2"/>
              </a:solidFill>
            </a:endParaRPr>
          </a:p>
          <a:p>
            <a:pPr lvl="1" eaLnBrk="1" hangingPunct="1">
              <a:lnSpc>
                <a:spcPct val="80000"/>
              </a:lnSpc>
            </a:pPr>
            <a:endParaRPr lang="en-GB" altLang="en-US" sz="1800" dirty="0">
              <a:solidFill>
                <a:schemeClr val="bg2"/>
              </a:solidFill>
            </a:endParaRPr>
          </a:p>
        </p:txBody>
      </p:sp>
      <p:sp>
        <p:nvSpPr>
          <p:cNvPr id="4" name="Rectangle 167">
            <a:extLst>
              <a:ext uri="{FF2B5EF4-FFF2-40B4-BE49-F238E27FC236}">
                <a16:creationId xmlns:a16="http://schemas.microsoft.com/office/drawing/2014/main" id="{C47DDC87-4570-43BA-8731-5F0E8E5C7160}"/>
              </a:ext>
            </a:extLst>
          </p:cNvPr>
          <p:cNvSpPr txBox="1">
            <a:spLocks noChangeArrowheads="1"/>
          </p:cNvSpPr>
          <p:nvPr/>
        </p:nvSpPr>
        <p:spPr bwMode="auto">
          <a:xfrm>
            <a:off x="323850" y="188913"/>
            <a:ext cx="8640763"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rtl="0" fontAlgn="base">
              <a:lnSpc>
                <a:spcPct val="90000"/>
              </a:lnSpc>
              <a:spcBef>
                <a:spcPct val="0"/>
              </a:spcBef>
              <a:spcAft>
                <a:spcPct val="0"/>
              </a:spcAft>
              <a:defRPr sz="4400" b="1">
                <a:solidFill>
                  <a:schemeClr val="tx2"/>
                </a:solidFill>
                <a:latin typeface="+mj-lt"/>
                <a:ea typeface="+mj-ea"/>
                <a:cs typeface="+mj-cs"/>
              </a:defRPr>
            </a:lvl1pPr>
            <a:lvl2pPr algn="l" rtl="0" fontAlgn="base">
              <a:lnSpc>
                <a:spcPct val="90000"/>
              </a:lnSpc>
              <a:spcBef>
                <a:spcPct val="0"/>
              </a:spcBef>
              <a:spcAft>
                <a:spcPct val="0"/>
              </a:spcAft>
              <a:defRPr sz="4400" b="1">
                <a:solidFill>
                  <a:schemeClr val="tx2"/>
                </a:solidFill>
                <a:latin typeface="Arial" charset="0"/>
                <a:cs typeface="Arial" charset="0"/>
              </a:defRPr>
            </a:lvl2pPr>
            <a:lvl3pPr algn="l" rtl="0" fontAlgn="base">
              <a:lnSpc>
                <a:spcPct val="90000"/>
              </a:lnSpc>
              <a:spcBef>
                <a:spcPct val="0"/>
              </a:spcBef>
              <a:spcAft>
                <a:spcPct val="0"/>
              </a:spcAft>
              <a:defRPr sz="4400" b="1">
                <a:solidFill>
                  <a:schemeClr val="tx2"/>
                </a:solidFill>
                <a:latin typeface="Arial" charset="0"/>
                <a:cs typeface="Arial" charset="0"/>
              </a:defRPr>
            </a:lvl3pPr>
            <a:lvl4pPr algn="l" rtl="0" fontAlgn="base">
              <a:lnSpc>
                <a:spcPct val="90000"/>
              </a:lnSpc>
              <a:spcBef>
                <a:spcPct val="0"/>
              </a:spcBef>
              <a:spcAft>
                <a:spcPct val="0"/>
              </a:spcAft>
              <a:defRPr sz="4400" b="1">
                <a:solidFill>
                  <a:schemeClr val="tx2"/>
                </a:solidFill>
                <a:latin typeface="Arial" charset="0"/>
                <a:cs typeface="Arial" charset="0"/>
              </a:defRPr>
            </a:lvl4pPr>
            <a:lvl5pPr algn="l" rtl="0" fontAlgn="base">
              <a:lnSpc>
                <a:spcPct val="90000"/>
              </a:lnSpc>
              <a:spcBef>
                <a:spcPct val="0"/>
              </a:spcBef>
              <a:spcAft>
                <a:spcPct val="0"/>
              </a:spcAft>
              <a:defRPr sz="4400" b="1">
                <a:solidFill>
                  <a:schemeClr val="tx2"/>
                </a:solidFill>
                <a:latin typeface="Arial" charset="0"/>
                <a:cs typeface="Arial" charset="0"/>
              </a:defRPr>
            </a:lvl5pPr>
            <a:lvl6pPr marL="457200" algn="l" rtl="0" fontAlgn="base">
              <a:lnSpc>
                <a:spcPct val="90000"/>
              </a:lnSpc>
              <a:spcBef>
                <a:spcPct val="0"/>
              </a:spcBef>
              <a:spcAft>
                <a:spcPct val="0"/>
              </a:spcAft>
              <a:defRPr sz="4400" b="1">
                <a:solidFill>
                  <a:schemeClr val="tx2"/>
                </a:solidFill>
                <a:latin typeface="Arial" charset="0"/>
                <a:cs typeface="Arial" charset="0"/>
              </a:defRPr>
            </a:lvl6pPr>
            <a:lvl7pPr marL="914400" algn="l" rtl="0" fontAlgn="base">
              <a:lnSpc>
                <a:spcPct val="90000"/>
              </a:lnSpc>
              <a:spcBef>
                <a:spcPct val="0"/>
              </a:spcBef>
              <a:spcAft>
                <a:spcPct val="0"/>
              </a:spcAft>
              <a:defRPr sz="4400" b="1">
                <a:solidFill>
                  <a:schemeClr val="tx2"/>
                </a:solidFill>
                <a:latin typeface="Arial" charset="0"/>
                <a:cs typeface="Arial" charset="0"/>
              </a:defRPr>
            </a:lvl7pPr>
            <a:lvl8pPr marL="1371600" algn="l" rtl="0" fontAlgn="base">
              <a:lnSpc>
                <a:spcPct val="90000"/>
              </a:lnSpc>
              <a:spcBef>
                <a:spcPct val="0"/>
              </a:spcBef>
              <a:spcAft>
                <a:spcPct val="0"/>
              </a:spcAft>
              <a:defRPr sz="4400" b="1">
                <a:solidFill>
                  <a:schemeClr val="tx2"/>
                </a:solidFill>
                <a:latin typeface="Arial" charset="0"/>
                <a:cs typeface="Arial" charset="0"/>
              </a:defRPr>
            </a:lvl8pPr>
            <a:lvl9pPr marL="1828800" algn="l" rtl="0" fontAlgn="base">
              <a:lnSpc>
                <a:spcPct val="90000"/>
              </a:lnSpc>
              <a:spcBef>
                <a:spcPct val="0"/>
              </a:spcBef>
              <a:spcAft>
                <a:spcPct val="0"/>
              </a:spcAft>
              <a:defRPr sz="4400" b="1">
                <a:solidFill>
                  <a:schemeClr val="tx2"/>
                </a:solidFill>
                <a:latin typeface="Arial" charset="0"/>
                <a:cs typeface="Arial" charset="0"/>
              </a:defRPr>
            </a:lvl9pPr>
          </a:lstStyle>
          <a:p>
            <a:pPr>
              <a:defRPr/>
            </a:pPr>
            <a:r>
              <a:rPr lang="en-US" altLang="en-US" sz="3600" kern="0" dirty="0">
                <a:solidFill>
                  <a:schemeClr val="bg2"/>
                </a:solidFill>
              </a:rPr>
              <a:t>Airspace Change Proposal</a:t>
            </a:r>
            <a:endParaRPr lang="en-US" altLang="en-US" sz="3600" b="0" kern="0" dirty="0">
              <a:solidFill>
                <a:schemeClr val="bg2"/>
              </a:solidFill>
            </a:endParaRPr>
          </a:p>
        </p:txBody>
      </p:sp>
    </p:spTree>
    <p:extLst>
      <p:ext uri="{BB962C8B-B14F-4D97-AF65-F5344CB8AC3E}">
        <p14:creationId xmlns:p14="http://schemas.microsoft.com/office/powerpoint/2010/main" val="3060307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257175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395629" y="225980"/>
            <a:ext cx="4572000" cy="369332"/>
          </a:xfrm>
          <a:prstGeom prst="rect">
            <a:avLst/>
          </a:prstGeom>
        </p:spPr>
        <p:txBody>
          <a:bodyPr wrap="square">
            <a:spAutoFit/>
          </a:bodyPr>
          <a:lstStyle/>
          <a:p>
            <a:pPr marL="0" marR="0" lvl="0" indent="0" algn="just" defTabSz="6858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ysClr val="windowText" lastClr="000000"/>
                </a:solidFill>
                <a:effectLst/>
                <a:uLnTx/>
                <a:uFillTx/>
                <a:latin typeface="+mn-lt"/>
                <a:ea typeface="Calibri" charset="0"/>
                <a:cs typeface="Arial" charset="0"/>
              </a:rPr>
              <a:t>Must Be Safe</a:t>
            </a:r>
            <a:endParaRPr kumimoji="0" lang="en-US" sz="1800" b="1" i="0" u="none" strike="noStrike" kern="0" cap="none" spc="0" normalizeH="0" baseline="0" noProof="0" dirty="0">
              <a:ln>
                <a:noFill/>
              </a:ln>
              <a:solidFill>
                <a:sysClr val="windowText" lastClr="000000"/>
              </a:solidFill>
              <a:effectLst/>
              <a:uLnTx/>
              <a:uFillTx/>
              <a:latin typeface="+mn-lt"/>
            </a:endParaRPr>
          </a:p>
        </p:txBody>
      </p:sp>
      <p:sp>
        <p:nvSpPr>
          <p:cNvPr id="9" name="Rectangle 8"/>
          <p:cNvSpPr/>
          <p:nvPr/>
        </p:nvSpPr>
        <p:spPr>
          <a:xfrm>
            <a:off x="4395629" y="944681"/>
            <a:ext cx="4572000" cy="923330"/>
          </a:xfrm>
          <a:prstGeom prst="rect">
            <a:avLst/>
          </a:prstGeom>
        </p:spPr>
        <p:txBody>
          <a:bodyPr>
            <a:spAutoFit/>
          </a:bodyPr>
          <a:lstStyle/>
          <a:p>
            <a:pPr marL="0" marR="0" lvl="0" indent="0" algn="just" defTabSz="685800" eaLnBrk="1" fontAlgn="auto" latinLnBrk="0" hangingPunct="1">
              <a:lnSpc>
                <a:spcPct val="100000"/>
              </a:lnSpc>
              <a:spcBef>
                <a:spcPts val="0"/>
              </a:spcBef>
              <a:spcAft>
                <a:spcPts val="0"/>
              </a:spcAft>
              <a:buClrTx/>
              <a:buSzTx/>
              <a:buFontTx/>
              <a:buNone/>
              <a:tabLst/>
              <a:defRPr/>
            </a:pPr>
            <a:r>
              <a:rPr lang="en-GB" dirty="0">
                <a:latin typeface="+mn-lt"/>
              </a:rPr>
              <a:t>Provide a safely designed airspace structure and routes, to ensure the safe operation of aircraft</a:t>
            </a:r>
            <a:endParaRPr kumimoji="0" lang="en-US" sz="1350" b="0" i="0" u="none" strike="noStrike" kern="0" cap="none" spc="0" normalizeH="0" baseline="0" noProof="0" dirty="0">
              <a:ln>
                <a:noFill/>
              </a:ln>
              <a:solidFill>
                <a:sysClr val="windowText" lastClr="000000"/>
              </a:solidFill>
              <a:effectLst/>
              <a:uLnTx/>
              <a:uFillTx/>
              <a:latin typeface="+mn-lt"/>
            </a:endParaRPr>
          </a:p>
        </p:txBody>
      </p:sp>
      <p:sp>
        <p:nvSpPr>
          <p:cNvPr id="13" name="Rectangle 12">
            <a:extLst>
              <a:ext uri="{FF2B5EF4-FFF2-40B4-BE49-F238E27FC236}">
                <a16:creationId xmlns:a16="http://schemas.microsoft.com/office/drawing/2014/main" id="{09DE7BFE-2445-4F7A-812C-4435A957C888}"/>
              </a:ext>
            </a:extLst>
          </p:cNvPr>
          <p:cNvSpPr/>
          <p:nvPr/>
        </p:nvSpPr>
        <p:spPr>
          <a:xfrm>
            <a:off x="4395629" y="2618776"/>
            <a:ext cx="4375838" cy="646331"/>
          </a:xfrm>
          <a:prstGeom prst="rect">
            <a:avLst/>
          </a:prstGeom>
        </p:spPr>
        <p:txBody>
          <a:bodyPr wrap="square">
            <a:spAutoFit/>
          </a:bodyPr>
          <a:lstStyle/>
          <a:p>
            <a:r>
              <a:rPr lang="en-GB" b="1" dirty="0">
                <a:latin typeface="+mn-lt"/>
              </a:rPr>
              <a:t>Must ensure continuation of military and governmental operational activity</a:t>
            </a:r>
            <a:endParaRPr lang="fr-FR" b="1" dirty="0">
              <a:latin typeface="+mn-lt"/>
            </a:endParaRPr>
          </a:p>
        </p:txBody>
      </p:sp>
      <p:sp>
        <p:nvSpPr>
          <p:cNvPr id="14" name="Rectangle 13">
            <a:extLst>
              <a:ext uri="{FF2B5EF4-FFF2-40B4-BE49-F238E27FC236}">
                <a16:creationId xmlns:a16="http://schemas.microsoft.com/office/drawing/2014/main" id="{DD23840E-DF3B-4918-B44A-1F52B4E79FEE}"/>
              </a:ext>
            </a:extLst>
          </p:cNvPr>
          <p:cNvSpPr/>
          <p:nvPr/>
        </p:nvSpPr>
        <p:spPr>
          <a:xfrm>
            <a:off x="4395628" y="3736652"/>
            <a:ext cx="4748372" cy="923330"/>
          </a:xfrm>
          <a:prstGeom prst="rect">
            <a:avLst/>
          </a:prstGeom>
        </p:spPr>
        <p:txBody>
          <a:bodyPr wrap="square">
            <a:spAutoFit/>
          </a:bodyPr>
          <a:lstStyle/>
          <a:p>
            <a:pPr marL="0" marR="0" lvl="0" indent="0" algn="just" defTabSz="685800" eaLnBrk="1" fontAlgn="auto" latinLnBrk="0" hangingPunct="1">
              <a:lnSpc>
                <a:spcPct val="100000"/>
              </a:lnSpc>
              <a:spcBef>
                <a:spcPts val="0"/>
              </a:spcBef>
              <a:spcAft>
                <a:spcPts val="0"/>
              </a:spcAft>
              <a:buClrTx/>
              <a:buSzTx/>
              <a:buFontTx/>
              <a:buNone/>
              <a:tabLst/>
              <a:defRPr/>
            </a:pPr>
            <a:r>
              <a:rPr lang="en-GB" dirty="0">
                <a:latin typeface="+mn-lt"/>
              </a:rPr>
              <a:t>RAF Northolt must be able to operate to its current commitments and future Defence requirements</a:t>
            </a:r>
            <a:endParaRPr kumimoji="0" lang="en-US" sz="1350" b="0" i="0" u="none" strike="noStrike" kern="0" cap="none" spc="0" normalizeH="0" baseline="0" noProof="0" dirty="0">
              <a:ln>
                <a:noFill/>
              </a:ln>
              <a:solidFill>
                <a:sysClr val="windowText" lastClr="000000"/>
              </a:solidFill>
              <a:effectLst/>
              <a:uLnTx/>
              <a:uFillTx/>
              <a:latin typeface="+mn-lt"/>
            </a:endParaRPr>
          </a:p>
        </p:txBody>
      </p:sp>
      <p:pic>
        <p:nvPicPr>
          <p:cNvPr id="4" name="Picture 3"/>
          <p:cNvPicPr>
            <a:picLocks noChangeAspect="1"/>
          </p:cNvPicPr>
          <p:nvPr/>
        </p:nvPicPr>
        <p:blipFill>
          <a:blip r:embed="rId3"/>
          <a:stretch>
            <a:fillRect/>
          </a:stretch>
        </p:blipFill>
        <p:spPr>
          <a:xfrm>
            <a:off x="467544" y="2715766"/>
            <a:ext cx="3610622" cy="2261412"/>
          </a:xfrm>
          <a:prstGeom prst="rect">
            <a:avLst/>
          </a:prstGeom>
        </p:spPr>
      </p:pic>
      <p:pic>
        <p:nvPicPr>
          <p:cNvPr id="5" name="Picture 4"/>
          <p:cNvPicPr>
            <a:picLocks noChangeAspect="1"/>
          </p:cNvPicPr>
          <p:nvPr/>
        </p:nvPicPr>
        <p:blipFill>
          <a:blip r:embed="rId4"/>
          <a:stretch>
            <a:fillRect/>
          </a:stretch>
        </p:blipFill>
        <p:spPr>
          <a:xfrm>
            <a:off x="457017" y="480213"/>
            <a:ext cx="3615342" cy="2019529"/>
          </a:xfrm>
          <a:prstGeom prst="rect">
            <a:avLst/>
          </a:prstGeom>
        </p:spPr>
      </p:pic>
      <p:sp>
        <p:nvSpPr>
          <p:cNvPr id="7" name="TextBox 6"/>
          <p:cNvSpPr txBox="1"/>
          <p:nvPr/>
        </p:nvSpPr>
        <p:spPr>
          <a:xfrm>
            <a:off x="179512" y="0"/>
            <a:ext cx="1872208" cy="369332"/>
          </a:xfrm>
          <a:prstGeom prst="rect">
            <a:avLst/>
          </a:prstGeom>
          <a:noFill/>
        </p:spPr>
        <p:txBody>
          <a:bodyPr wrap="square" rtlCol="0">
            <a:spAutoFit/>
          </a:bodyPr>
          <a:lstStyle/>
          <a:p>
            <a:r>
              <a:rPr lang="fr-FR" dirty="0"/>
              <a:t>Table One</a:t>
            </a:r>
          </a:p>
        </p:txBody>
      </p:sp>
    </p:spTree>
    <p:extLst>
      <p:ext uri="{BB962C8B-B14F-4D97-AF65-F5344CB8AC3E}">
        <p14:creationId xmlns:p14="http://schemas.microsoft.com/office/powerpoint/2010/main" val="3357441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257175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395629" y="134890"/>
            <a:ext cx="4375838" cy="646331"/>
          </a:xfrm>
          <a:prstGeom prst="rect">
            <a:avLst/>
          </a:prstGeom>
        </p:spPr>
        <p:txBody>
          <a:bodyPr wrap="square">
            <a:spAutoFit/>
          </a:bodyPr>
          <a:lstStyle/>
          <a:p>
            <a:pPr defTabSz="685800" fontAlgn="auto">
              <a:spcBef>
                <a:spcPts val="0"/>
              </a:spcBef>
              <a:spcAft>
                <a:spcPts val="0"/>
              </a:spcAft>
            </a:pPr>
            <a:r>
              <a:rPr lang="en-GB" b="1" kern="0" dirty="0">
                <a:solidFill>
                  <a:sysClr val="windowText" lastClr="000000"/>
                </a:solidFill>
                <a:latin typeface="Calibri" charset="0"/>
                <a:ea typeface="Calibri" charset="0"/>
                <a:cs typeface="Arial" charset="0"/>
              </a:rPr>
              <a:t>Should minimise impact on other airspace users</a:t>
            </a:r>
            <a:endParaRPr lang="en-US" b="1" kern="0" dirty="0">
              <a:solidFill>
                <a:sysClr val="windowText" lastClr="000000"/>
              </a:solidFill>
            </a:endParaRPr>
          </a:p>
        </p:txBody>
      </p:sp>
      <p:sp>
        <p:nvSpPr>
          <p:cNvPr id="9" name="Rectangle 8"/>
          <p:cNvSpPr/>
          <p:nvPr/>
        </p:nvSpPr>
        <p:spPr>
          <a:xfrm>
            <a:off x="4395629" y="1011381"/>
            <a:ext cx="4572000" cy="1200329"/>
          </a:xfrm>
          <a:prstGeom prst="rect">
            <a:avLst/>
          </a:prstGeom>
        </p:spPr>
        <p:txBody>
          <a:bodyPr>
            <a:spAutoFit/>
          </a:bodyPr>
          <a:lstStyle/>
          <a:p>
            <a:pPr algn="just" defTabSz="685800" fontAlgn="auto">
              <a:spcBef>
                <a:spcPts val="0"/>
              </a:spcBef>
              <a:spcAft>
                <a:spcPts val="0"/>
              </a:spcAft>
            </a:pPr>
            <a:r>
              <a:rPr lang="en-GB" dirty="0">
                <a:latin typeface="+mn-lt"/>
              </a:rPr>
              <a:t>Minimise dependencies on other airspace users, including neighbouring airports, and consider opportunities to give away airspace that is not required for future operations</a:t>
            </a:r>
            <a:endParaRPr lang="en-US" sz="1400" kern="0" dirty="0">
              <a:solidFill>
                <a:sysClr val="windowText" lastClr="000000"/>
              </a:solidFill>
              <a:latin typeface="+mn-lt"/>
            </a:endParaRPr>
          </a:p>
        </p:txBody>
      </p:sp>
      <p:pic>
        <p:nvPicPr>
          <p:cNvPr id="16" name="Picture 15">
            <a:extLst>
              <a:ext uri="{FF2B5EF4-FFF2-40B4-BE49-F238E27FC236}">
                <a16:creationId xmlns:a16="http://schemas.microsoft.com/office/drawing/2014/main" id="{E575D647-A35E-4180-A0F9-B70BB41164B8}"/>
              </a:ext>
            </a:extLst>
          </p:cNvPr>
          <p:cNvPicPr/>
          <p:nvPr/>
        </p:nvPicPr>
        <p:blipFill>
          <a:blip r:embed="rId2"/>
          <a:stretch>
            <a:fillRect/>
          </a:stretch>
        </p:blipFill>
        <p:spPr>
          <a:xfrm>
            <a:off x="899592" y="458056"/>
            <a:ext cx="2837502" cy="1887714"/>
          </a:xfrm>
          <a:prstGeom prst="rect">
            <a:avLst/>
          </a:prstGeom>
        </p:spPr>
      </p:pic>
      <p:sp>
        <p:nvSpPr>
          <p:cNvPr id="19" name="TextBox 18"/>
          <p:cNvSpPr txBox="1"/>
          <p:nvPr/>
        </p:nvSpPr>
        <p:spPr>
          <a:xfrm>
            <a:off x="179512" y="0"/>
            <a:ext cx="1872208" cy="369332"/>
          </a:xfrm>
          <a:prstGeom prst="rect">
            <a:avLst/>
          </a:prstGeom>
          <a:noFill/>
        </p:spPr>
        <p:txBody>
          <a:bodyPr wrap="square" rtlCol="0">
            <a:spAutoFit/>
          </a:bodyPr>
          <a:lstStyle/>
          <a:p>
            <a:r>
              <a:rPr lang="fr-FR" dirty="0"/>
              <a:t>Table </a:t>
            </a:r>
            <a:r>
              <a:rPr lang="fr-FR" dirty="0" err="1"/>
              <a:t>Two</a:t>
            </a:r>
            <a:endParaRPr lang="fr-FR" dirty="0"/>
          </a:p>
        </p:txBody>
      </p:sp>
      <p:cxnSp>
        <p:nvCxnSpPr>
          <p:cNvPr id="20" name="Straight Connector 19"/>
          <p:cNvCxnSpPr/>
          <p:nvPr/>
        </p:nvCxnSpPr>
        <p:spPr>
          <a:xfrm>
            <a:off x="0" y="257175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20">
            <a:extLst/>
          </p:cNvPr>
          <p:cNvSpPr/>
          <p:nvPr/>
        </p:nvSpPr>
        <p:spPr>
          <a:xfrm>
            <a:off x="4395629" y="2618776"/>
            <a:ext cx="4375838" cy="646331"/>
          </a:xfrm>
          <a:prstGeom prst="rect">
            <a:avLst/>
          </a:prstGeom>
        </p:spPr>
        <p:txBody>
          <a:bodyPr wrap="square">
            <a:spAutoFit/>
          </a:bodyPr>
          <a:lstStyle/>
          <a:p>
            <a:pPr algn="just" defTabSz="685800" fontAlgn="auto">
              <a:spcBef>
                <a:spcPts val="0"/>
              </a:spcBef>
              <a:spcAft>
                <a:spcPts val="0"/>
              </a:spcAft>
            </a:pPr>
            <a:r>
              <a:rPr lang="en-GB" b="1" kern="0" dirty="0">
                <a:solidFill>
                  <a:sysClr val="windowText" lastClr="000000"/>
                </a:solidFill>
                <a:latin typeface="Calibri" charset="0"/>
                <a:ea typeface="Calibri" charset="0"/>
                <a:cs typeface="Arial" charset="0"/>
              </a:rPr>
              <a:t>Should facilitate design using modern navigational technology</a:t>
            </a:r>
            <a:endParaRPr lang="en-US" b="1" kern="0" dirty="0">
              <a:solidFill>
                <a:sysClr val="windowText" lastClr="000000"/>
              </a:solidFill>
            </a:endParaRPr>
          </a:p>
        </p:txBody>
      </p:sp>
      <p:sp>
        <p:nvSpPr>
          <p:cNvPr id="22" name="Rectangle 21">
            <a:extLst/>
          </p:cNvPr>
          <p:cNvSpPr/>
          <p:nvPr/>
        </p:nvSpPr>
        <p:spPr>
          <a:xfrm>
            <a:off x="4432140" y="3459653"/>
            <a:ext cx="4443678" cy="1200329"/>
          </a:xfrm>
          <a:prstGeom prst="rect">
            <a:avLst/>
          </a:prstGeom>
        </p:spPr>
        <p:txBody>
          <a:bodyPr wrap="square">
            <a:spAutoFit/>
          </a:bodyPr>
          <a:lstStyle/>
          <a:p>
            <a:pPr algn="just" defTabSz="685800" fontAlgn="auto">
              <a:spcBef>
                <a:spcPts val="0"/>
              </a:spcBef>
              <a:spcAft>
                <a:spcPts val="0"/>
              </a:spcAft>
            </a:pPr>
            <a:r>
              <a:rPr lang="en-GB" kern="0" dirty="0">
                <a:solidFill>
                  <a:sysClr val="windowText" lastClr="000000"/>
                </a:solidFill>
                <a:latin typeface="Calibri" charset="0"/>
                <a:ea typeface="Calibri" charset="0"/>
                <a:cs typeface="Arial" charset="0"/>
              </a:rPr>
              <a:t>RAF Northolt would base the airspace design on the latest navigation technology, requiring airfield operators to use the most modern technologies. </a:t>
            </a:r>
          </a:p>
        </p:txBody>
      </p:sp>
      <p:pic>
        <p:nvPicPr>
          <p:cNvPr id="24" name="Picture 23">
            <a:extLst/>
          </p:cNvPr>
          <p:cNvPicPr/>
          <p:nvPr/>
        </p:nvPicPr>
        <p:blipFill>
          <a:blip r:embed="rId3"/>
          <a:stretch>
            <a:fillRect/>
          </a:stretch>
        </p:blipFill>
        <p:spPr>
          <a:xfrm>
            <a:off x="792006" y="2851694"/>
            <a:ext cx="2837502" cy="2031762"/>
          </a:xfrm>
          <a:prstGeom prst="rect">
            <a:avLst/>
          </a:prstGeom>
        </p:spPr>
      </p:pic>
    </p:spTree>
    <p:extLst>
      <p:ext uri="{BB962C8B-B14F-4D97-AF65-F5344CB8AC3E}">
        <p14:creationId xmlns:p14="http://schemas.microsoft.com/office/powerpoint/2010/main" val="2784892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257175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4395629" y="2715766"/>
            <a:ext cx="4572000" cy="646331"/>
          </a:xfrm>
          <a:prstGeom prst="rect">
            <a:avLst/>
          </a:prstGeom>
        </p:spPr>
        <p:txBody>
          <a:bodyPr wrap="square">
            <a:spAutoFit/>
          </a:bodyPr>
          <a:lstStyle/>
          <a:p>
            <a:pPr algn="just" defTabSz="685800" fontAlgn="auto">
              <a:spcBef>
                <a:spcPts val="0"/>
              </a:spcBef>
              <a:spcAft>
                <a:spcPts val="0"/>
              </a:spcAft>
            </a:pPr>
            <a:r>
              <a:rPr lang="en-GB" b="1" kern="0" dirty="0">
                <a:solidFill>
                  <a:sysClr val="windowText" lastClr="000000"/>
                </a:solidFill>
                <a:latin typeface="Calibri" charset="0"/>
                <a:ea typeface="Calibri" charset="0"/>
                <a:cs typeface="Arial" charset="0"/>
              </a:rPr>
              <a:t>Should minimise fuel and greenhouse gases (for civil operations)</a:t>
            </a:r>
            <a:endParaRPr lang="fr-FR" b="1" kern="0" dirty="0">
              <a:solidFill>
                <a:sysClr val="windowText" lastClr="000000"/>
              </a:solidFill>
              <a:latin typeface="Calibri" charset="0"/>
              <a:ea typeface="Calibri" charset="0"/>
              <a:cs typeface="Arial" charset="0"/>
            </a:endParaRPr>
          </a:p>
        </p:txBody>
      </p:sp>
      <p:pic>
        <p:nvPicPr>
          <p:cNvPr id="24" name="Picture 23">
            <a:extLst/>
          </p:cNvPr>
          <p:cNvPicPr/>
          <p:nvPr/>
        </p:nvPicPr>
        <p:blipFill>
          <a:blip r:embed="rId2"/>
          <a:stretch>
            <a:fillRect/>
          </a:stretch>
        </p:blipFill>
        <p:spPr>
          <a:xfrm>
            <a:off x="792006" y="2915589"/>
            <a:ext cx="2837502" cy="1897952"/>
          </a:xfrm>
          <a:prstGeom prst="rect">
            <a:avLst/>
          </a:prstGeom>
        </p:spPr>
      </p:pic>
      <p:sp>
        <p:nvSpPr>
          <p:cNvPr id="26" name="Rectangle 25">
            <a:extLst/>
          </p:cNvPr>
          <p:cNvSpPr/>
          <p:nvPr/>
        </p:nvSpPr>
        <p:spPr>
          <a:xfrm>
            <a:off x="4395629" y="123478"/>
            <a:ext cx="4375838" cy="646331"/>
          </a:xfrm>
          <a:prstGeom prst="rect">
            <a:avLst/>
          </a:prstGeom>
        </p:spPr>
        <p:txBody>
          <a:bodyPr wrap="square">
            <a:spAutoFit/>
          </a:bodyPr>
          <a:lstStyle/>
          <a:p>
            <a:pPr algn="just" defTabSz="685800" fontAlgn="auto">
              <a:spcBef>
                <a:spcPts val="0"/>
              </a:spcBef>
              <a:spcAft>
                <a:spcPts val="0"/>
              </a:spcAft>
            </a:pPr>
            <a:r>
              <a:rPr lang="en-GB" b="1" kern="0" dirty="0">
                <a:solidFill>
                  <a:sysClr val="windowText" lastClr="000000"/>
                </a:solidFill>
                <a:latin typeface="Calibri" charset="0"/>
                <a:ea typeface="Calibri" charset="0"/>
                <a:cs typeface="Arial" charset="0"/>
              </a:rPr>
              <a:t>Should facilitate operational efficiencies to maximise benefits to all stakeholders</a:t>
            </a:r>
            <a:endParaRPr lang="en-US" b="1" kern="0" dirty="0">
              <a:solidFill>
                <a:sysClr val="windowText" lastClr="000000"/>
              </a:solidFill>
            </a:endParaRPr>
          </a:p>
        </p:txBody>
      </p:sp>
      <p:sp>
        <p:nvSpPr>
          <p:cNvPr id="27" name="Rectangle 26">
            <a:extLst/>
          </p:cNvPr>
          <p:cNvSpPr/>
          <p:nvPr/>
        </p:nvSpPr>
        <p:spPr>
          <a:xfrm>
            <a:off x="4395628" y="856913"/>
            <a:ext cx="4640868" cy="692497"/>
          </a:xfrm>
          <a:prstGeom prst="rect">
            <a:avLst/>
          </a:prstGeom>
        </p:spPr>
        <p:txBody>
          <a:bodyPr wrap="square">
            <a:spAutoFit/>
          </a:bodyPr>
          <a:lstStyle/>
          <a:p>
            <a:pPr algn="just" defTabSz="685800" fontAlgn="auto">
              <a:spcBef>
                <a:spcPts val="0"/>
              </a:spcBef>
              <a:spcAft>
                <a:spcPts val="0"/>
              </a:spcAft>
            </a:pPr>
            <a:endParaRPr lang="en-GB" sz="1100" kern="0" dirty="0">
              <a:solidFill>
                <a:sysClr val="windowText" lastClr="000000"/>
              </a:solidFill>
              <a:latin typeface="+mn-lt"/>
              <a:ea typeface="Calibri" charset="0"/>
              <a:cs typeface="Arial" charset="0"/>
            </a:endParaRPr>
          </a:p>
          <a:p>
            <a:pPr algn="just" defTabSz="685800" fontAlgn="auto">
              <a:spcBef>
                <a:spcPts val="0"/>
              </a:spcBef>
              <a:spcAft>
                <a:spcPts val="0"/>
              </a:spcAft>
            </a:pPr>
            <a:r>
              <a:rPr lang="en-GB" sz="1400" dirty="0">
                <a:latin typeface="+mn-lt"/>
              </a:rPr>
              <a:t>Flight paths that minimise the workload of pilots and air traffic control, as well as design more efficient routes</a:t>
            </a:r>
            <a:endParaRPr lang="en-US" sz="1100" kern="0" dirty="0">
              <a:solidFill>
                <a:sysClr val="windowText" lastClr="000000"/>
              </a:solidFill>
              <a:latin typeface="+mn-lt"/>
            </a:endParaRPr>
          </a:p>
        </p:txBody>
      </p:sp>
      <p:pic>
        <p:nvPicPr>
          <p:cNvPr id="28" name="Picture 27">
            <a:extLst/>
          </p:cNvPr>
          <p:cNvPicPr/>
          <p:nvPr/>
        </p:nvPicPr>
        <p:blipFill>
          <a:blip r:embed="rId3"/>
          <a:stretch>
            <a:fillRect/>
          </a:stretch>
        </p:blipFill>
        <p:spPr>
          <a:xfrm>
            <a:off x="792006" y="259406"/>
            <a:ext cx="2837502" cy="2031762"/>
          </a:xfrm>
          <a:prstGeom prst="rect">
            <a:avLst/>
          </a:prstGeom>
        </p:spPr>
      </p:pic>
      <p:sp>
        <p:nvSpPr>
          <p:cNvPr id="29" name="Rectangle 28">
            <a:extLst/>
          </p:cNvPr>
          <p:cNvSpPr/>
          <p:nvPr/>
        </p:nvSpPr>
        <p:spPr>
          <a:xfrm>
            <a:off x="4395628" y="3579862"/>
            <a:ext cx="4640868" cy="523220"/>
          </a:xfrm>
          <a:prstGeom prst="rect">
            <a:avLst/>
          </a:prstGeom>
        </p:spPr>
        <p:txBody>
          <a:bodyPr wrap="square">
            <a:spAutoFit/>
          </a:bodyPr>
          <a:lstStyle/>
          <a:p>
            <a:pPr algn="just" defTabSz="685800" fontAlgn="auto">
              <a:spcBef>
                <a:spcPts val="0"/>
              </a:spcBef>
              <a:spcAft>
                <a:spcPts val="0"/>
              </a:spcAft>
            </a:pPr>
            <a:r>
              <a:rPr lang="en-GB" sz="1400" dirty="0">
                <a:latin typeface="+mn-lt"/>
              </a:rPr>
              <a:t>Seek to minimise the amount of fuel and CO2 emissions produced. Consideration of short, direct flight paths</a:t>
            </a:r>
            <a:endParaRPr lang="en-US" sz="1100" kern="0" dirty="0">
              <a:solidFill>
                <a:sysClr val="windowText" lastClr="000000"/>
              </a:solidFill>
              <a:latin typeface="+mn-lt"/>
            </a:endParaRPr>
          </a:p>
        </p:txBody>
      </p:sp>
    </p:spTree>
    <p:extLst>
      <p:ext uri="{BB962C8B-B14F-4D97-AF65-F5344CB8AC3E}">
        <p14:creationId xmlns:p14="http://schemas.microsoft.com/office/powerpoint/2010/main" val="2585245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257175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395629" y="225980"/>
            <a:ext cx="4572000" cy="369332"/>
          </a:xfrm>
          <a:prstGeom prst="rect">
            <a:avLst/>
          </a:prstGeom>
        </p:spPr>
        <p:txBody>
          <a:bodyPr wrap="square">
            <a:spAutoFit/>
          </a:bodyPr>
          <a:lstStyle/>
          <a:p>
            <a:pPr algn="just" defTabSz="685800" fontAlgn="auto">
              <a:spcBef>
                <a:spcPts val="0"/>
              </a:spcBef>
              <a:spcAft>
                <a:spcPts val="0"/>
              </a:spcAft>
            </a:pPr>
            <a:r>
              <a:rPr lang="en-GB" b="1" kern="0" dirty="0">
                <a:solidFill>
                  <a:sysClr val="windowText" lastClr="000000"/>
                </a:solidFill>
                <a:latin typeface="Calibri" charset="0"/>
                <a:ea typeface="Calibri" charset="0"/>
                <a:cs typeface="Arial" charset="0"/>
              </a:rPr>
              <a:t>Should minimise the impact of aircraft noise</a:t>
            </a:r>
            <a:endParaRPr lang="fr-FR" b="1" kern="0" dirty="0">
              <a:solidFill>
                <a:sysClr val="windowText" lastClr="000000"/>
              </a:solidFill>
              <a:latin typeface="Calibri" charset="0"/>
              <a:ea typeface="Calibri" charset="0"/>
              <a:cs typeface="Arial" charset="0"/>
            </a:endParaRPr>
          </a:p>
        </p:txBody>
      </p:sp>
      <p:sp>
        <p:nvSpPr>
          <p:cNvPr id="9" name="Rectangle 8"/>
          <p:cNvSpPr/>
          <p:nvPr/>
        </p:nvSpPr>
        <p:spPr>
          <a:xfrm>
            <a:off x="4395629" y="944681"/>
            <a:ext cx="4572000" cy="738664"/>
          </a:xfrm>
          <a:prstGeom prst="rect">
            <a:avLst/>
          </a:prstGeom>
        </p:spPr>
        <p:txBody>
          <a:bodyPr wrap="square">
            <a:spAutoFit/>
          </a:bodyPr>
          <a:lstStyle/>
          <a:p>
            <a:pPr algn="just" defTabSz="685800" fontAlgn="auto">
              <a:spcBef>
                <a:spcPts val="0"/>
              </a:spcBef>
              <a:spcAft>
                <a:spcPts val="0"/>
              </a:spcAft>
            </a:pPr>
            <a:r>
              <a:rPr lang="en-GB" sz="1400" dirty="0">
                <a:latin typeface="+mn-lt"/>
              </a:rPr>
              <a:t>Comply with government regulation and policy on noise impact. Aim to reduce effects on health and quality of life by considering local circumstances</a:t>
            </a:r>
            <a:endParaRPr lang="en-US" sz="1400" dirty="0">
              <a:latin typeface="+mn-lt"/>
            </a:endParaRPr>
          </a:p>
        </p:txBody>
      </p:sp>
      <p:pic>
        <p:nvPicPr>
          <p:cNvPr id="12" name="Picture 11">
            <a:extLst>
              <a:ext uri="{FF2B5EF4-FFF2-40B4-BE49-F238E27FC236}">
                <a16:creationId xmlns:a16="http://schemas.microsoft.com/office/drawing/2014/main" id="{7714DA5B-8B05-45A9-8392-A4D09BF31C62}"/>
              </a:ext>
            </a:extLst>
          </p:cNvPr>
          <p:cNvPicPr/>
          <p:nvPr/>
        </p:nvPicPr>
        <p:blipFill>
          <a:blip r:embed="rId3"/>
          <a:stretch>
            <a:fillRect/>
          </a:stretch>
        </p:blipFill>
        <p:spPr>
          <a:xfrm>
            <a:off x="792006" y="425803"/>
            <a:ext cx="2837502" cy="1897952"/>
          </a:xfrm>
          <a:prstGeom prst="rect">
            <a:avLst/>
          </a:prstGeom>
        </p:spPr>
      </p:pic>
    </p:spTree>
    <p:extLst>
      <p:ext uri="{BB962C8B-B14F-4D97-AF65-F5344CB8AC3E}">
        <p14:creationId xmlns:p14="http://schemas.microsoft.com/office/powerpoint/2010/main" val="2098009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257175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395629" y="225980"/>
            <a:ext cx="4375838" cy="646331"/>
          </a:xfrm>
          <a:prstGeom prst="rect">
            <a:avLst/>
          </a:prstGeom>
        </p:spPr>
        <p:txBody>
          <a:bodyPr wrap="square">
            <a:spAutoFit/>
          </a:bodyPr>
          <a:lstStyle/>
          <a:p>
            <a:pPr defTabSz="685800" fontAlgn="auto">
              <a:spcBef>
                <a:spcPts val="0"/>
              </a:spcBef>
              <a:spcAft>
                <a:spcPts val="0"/>
              </a:spcAft>
            </a:pPr>
            <a:r>
              <a:rPr lang="en-GB" b="1" kern="0" dirty="0">
                <a:solidFill>
                  <a:sysClr val="windowText" lastClr="000000"/>
                </a:solidFill>
                <a:latin typeface="Calibri" charset="0"/>
                <a:ea typeface="Calibri" charset="0"/>
                <a:cs typeface="Arial" charset="0"/>
              </a:rPr>
              <a:t>Minimise the number of people newly overflown </a:t>
            </a:r>
            <a:endParaRPr lang="en-US" b="1" kern="0" dirty="0">
              <a:solidFill>
                <a:sysClr val="windowText" lastClr="000000"/>
              </a:solidFill>
            </a:endParaRPr>
          </a:p>
        </p:txBody>
      </p:sp>
      <p:sp>
        <p:nvSpPr>
          <p:cNvPr id="9" name="Rectangle 8"/>
          <p:cNvSpPr/>
          <p:nvPr/>
        </p:nvSpPr>
        <p:spPr>
          <a:xfrm>
            <a:off x="4395629" y="944681"/>
            <a:ext cx="4572000" cy="1131079"/>
          </a:xfrm>
          <a:prstGeom prst="rect">
            <a:avLst/>
          </a:prstGeom>
        </p:spPr>
        <p:txBody>
          <a:bodyPr>
            <a:spAutoFit/>
          </a:bodyPr>
          <a:lstStyle/>
          <a:p>
            <a:pPr algn="just" defTabSz="685800" fontAlgn="auto">
              <a:spcBef>
                <a:spcPts val="0"/>
              </a:spcBef>
              <a:spcAft>
                <a:spcPts val="0"/>
              </a:spcAft>
            </a:pPr>
            <a:r>
              <a:rPr lang="en-GB" sz="1350" kern="0" dirty="0">
                <a:solidFill>
                  <a:sysClr val="windowText" lastClr="000000"/>
                </a:solidFill>
                <a:latin typeface="Calibri" charset="0"/>
                <a:ea typeface="Calibri" charset="0"/>
                <a:cs typeface="Arial" charset="0"/>
              </a:rPr>
              <a:t>Where possible, RAF Northolt would limit putting in new routes over those who are not currently overflown. This would mean keeping routes as close to today’s flight paths as possible. However, new routes will have to be created due to the expansion of Heathrow.</a:t>
            </a:r>
            <a:endParaRPr lang="en-US" sz="1350" kern="0" dirty="0">
              <a:solidFill>
                <a:sysClr val="windowText" lastClr="000000"/>
              </a:solidFill>
            </a:endParaRPr>
          </a:p>
        </p:txBody>
      </p:sp>
      <p:sp>
        <p:nvSpPr>
          <p:cNvPr id="11" name="Rectangle 10"/>
          <p:cNvSpPr/>
          <p:nvPr/>
        </p:nvSpPr>
        <p:spPr>
          <a:xfrm>
            <a:off x="8875819" y="2294751"/>
            <a:ext cx="372533" cy="300082"/>
          </a:xfrm>
          <a:prstGeom prst="rect">
            <a:avLst/>
          </a:prstGeom>
        </p:spPr>
        <p:txBody>
          <a:bodyPr wrap="square">
            <a:spAutoFit/>
          </a:bodyPr>
          <a:lstStyle/>
          <a:p>
            <a:pPr defTabSz="685800" fontAlgn="auto">
              <a:spcBef>
                <a:spcPts val="0"/>
              </a:spcBef>
              <a:spcAft>
                <a:spcPts val="0"/>
              </a:spcAft>
            </a:pPr>
            <a:r>
              <a:rPr lang="en-GB" sz="1350" kern="0" dirty="0">
                <a:solidFill>
                  <a:sysClr val="windowText" lastClr="000000"/>
                </a:solidFill>
                <a:latin typeface="Calibri" charset="0"/>
                <a:cs typeface="Arial" charset="0"/>
              </a:rPr>
              <a:t>8</a:t>
            </a:r>
            <a:endParaRPr lang="en-US" sz="1350" kern="0" dirty="0">
              <a:solidFill>
                <a:sysClr val="windowText" lastClr="000000"/>
              </a:solidFill>
            </a:endParaRPr>
          </a:p>
        </p:txBody>
      </p:sp>
      <p:pic>
        <p:nvPicPr>
          <p:cNvPr id="16" name="Picture 15">
            <a:extLst>
              <a:ext uri="{FF2B5EF4-FFF2-40B4-BE49-F238E27FC236}">
                <a16:creationId xmlns:a16="http://schemas.microsoft.com/office/drawing/2014/main" id="{B6617C3F-0892-4185-844D-FD08C52425C9}"/>
              </a:ext>
            </a:extLst>
          </p:cNvPr>
          <p:cNvPicPr/>
          <p:nvPr/>
        </p:nvPicPr>
        <p:blipFill>
          <a:blip r:embed="rId2"/>
          <a:stretch>
            <a:fillRect/>
          </a:stretch>
        </p:blipFill>
        <p:spPr>
          <a:xfrm>
            <a:off x="971600" y="546471"/>
            <a:ext cx="2693486" cy="1778373"/>
          </a:xfrm>
          <a:prstGeom prst="rect">
            <a:avLst/>
          </a:prstGeom>
        </p:spPr>
      </p:pic>
      <p:sp>
        <p:nvSpPr>
          <p:cNvPr id="18" name="Rectangle 17">
            <a:extLst>
              <a:ext uri="{FF2B5EF4-FFF2-40B4-BE49-F238E27FC236}">
                <a16:creationId xmlns:a16="http://schemas.microsoft.com/office/drawing/2014/main" id="{E43C35A9-B836-42F5-9958-90D4FD77C354}"/>
              </a:ext>
            </a:extLst>
          </p:cNvPr>
          <p:cNvSpPr/>
          <p:nvPr/>
        </p:nvSpPr>
        <p:spPr>
          <a:xfrm>
            <a:off x="8888182" y="4798983"/>
            <a:ext cx="372533" cy="300082"/>
          </a:xfrm>
          <a:prstGeom prst="rect">
            <a:avLst/>
          </a:prstGeom>
        </p:spPr>
        <p:txBody>
          <a:bodyPr wrap="square">
            <a:spAutoFit/>
          </a:bodyPr>
          <a:lstStyle/>
          <a:p>
            <a:pPr defTabSz="685800" fontAlgn="auto">
              <a:spcBef>
                <a:spcPts val="0"/>
              </a:spcBef>
              <a:spcAft>
                <a:spcPts val="0"/>
              </a:spcAft>
            </a:pPr>
            <a:r>
              <a:rPr lang="en-GB" sz="1350" kern="0" dirty="0">
                <a:solidFill>
                  <a:sysClr val="windowText" lastClr="000000"/>
                </a:solidFill>
                <a:latin typeface="Calibri" charset="0"/>
                <a:cs typeface="Arial" charset="0"/>
              </a:rPr>
              <a:t>5</a:t>
            </a:r>
            <a:endParaRPr lang="en-US" sz="1350" kern="0" dirty="0">
              <a:solidFill>
                <a:sysClr val="windowText" lastClr="000000"/>
              </a:solidFill>
            </a:endParaRPr>
          </a:p>
        </p:txBody>
      </p:sp>
      <p:sp>
        <p:nvSpPr>
          <p:cNvPr id="19" name="Rectangle 18">
            <a:extLst>
              <a:ext uri="{FF2B5EF4-FFF2-40B4-BE49-F238E27FC236}">
                <a16:creationId xmlns:a16="http://schemas.microsoft.com/office/drawing/2014/main" id="{C925B363-9197-4E1B-900B-D5E9380915B7}"/>
              </a:ext>
            </a:extLst>
          </p:cNvPr>
          <p:cNvSpPr/>
          <p:nvPr/>
        </p:nvSpPr>
        <p:spPr>
          <a:xfrm>
            <a:off x="4395629" y="2618775"/>
            <a:ext cx="4375838" cy="646331"/>
          </a:xfrm>
          <a:prstGeom prst="rect">
            <a:avLst/>
          </a:prstGeom>
        </p:spPr>
        <p:txBody>
          <a:bodyPr wrap="square">
            <a:spAutoFit/>
          </a:bodyPr>
          <a:lstStyle/>
          <a:p>
            <a:pPr defTabSz="685800" fontAlgn="auto">
              <a:spcBef>
                <a:spcPts val="0"/>
              </a:spcBef>
              <a:spcAft>
                <a:spcPts val="0"/>
              </a:spcAft>
            </a:pPr>
            <a:r>
              <a:rPr lang="en-GB" b="1" kern="0" dirty="0">
                <a:solidFill>
                  <a:sysClr val="windowText" lastClr="000000"/>
                </a:solidFill>
                <a:latin typeface="Calibri" charset="0"/>
                <a:ea typeface="Calibri" charset="0"/>
                <a:cs typeface="Arial" charset="0"/>
              </a:rPr>
              <a:t>Minimise the total number of people affected by noise</a:t>
            </a:r>
          </a:p>
        </p:txBody>
      </p:sp>
      <p:sp>
        <p:nvSpPr>
          <p:cNvPr id="20" name="Rectangle 19">
            <a:extLst>
              <a:ext uri="{FF2B5EF4-FFF2-40B4-BE49-F238E27FC236}">
                <a16:creationId xmlns:a16="http://schemas.microsoft.com/office/drawing/2014/main" id="{6248BC58-9C7F-41AB-B7BC-62F05FF500AC}"/>
              </a:ext>
            </a:extLst>
          </p:cNvPr>
          <p:cNvSpPr/>
          <p:nvPr/>
        </p:nvSpPr>
        <p:spPr>
          <a:xfrm>
            <a:off x="4395629" y="3380611"/>
            <a:ext cx="4572000" cy="1131079"/>
          </a:xfrm>
          <a:prstGeom prst="rect">
            <a:avLst/>
          </a:prstGeom>
        </p:spPr>
        <p:txBody>
          <a:bodyPr wrap="square">
            <a:spAutoFit/>
          </a:bodyPr>
          <a:lstStyle/>
          <a:p>
            <a:pPr algn="just" defTabSz="685800" fontAlgn="auto">
              <a:spcBef>
                <a:spcPts val="0"/>
              </a:spcBef>
              <a:spcAft>
                <a:spcPts val="0"/>
              </a:spcAft>
            </a:pPr>
            <a:r>
              <a:rPr lang="en-GB" sz="1350" kern="0" dirty="0">
                <a:solidFill>
                  <a:sysClr val="windowText" lastClr="000000"/>
                </a:solidFill>
                <a:latin typeface="Calibri" charset="0"/>
                <a:ea typeface="Calibri" charset="0"/>
                <a:cs typeface="Arial" charset="0"/>
              </a:rPr>
              <a:t>RAF Northolt would aim to reduce the number of people overflown by aircraft. This will mean fewer people overflown but each of those communities that is overflown would be more affected. This will also lead to planes concentrated over a smaller number of routes.</a:t>
            </a:r>
          </a:p>
        </p:txBody>
      </p:sp>
      <p:pic>
        <p:nvPicPr>
          <p:cNvPr id="21" name="Picture 20">
            <a:extLst>
              <a:ext uri="{FF2B5EF4-FFF2-40B4-BE49-F238E27FC236}">
                <a16:creationId xmlns:a16="http://schemas.microsoft.com/office/drawing/2014/main" id="{0A145591-95C5-43A1-8213-BC3440AA7773}"/>
              </a:ext>
            </a:extLst>
          </p:cNvPr>
          <p:cNvPicPr/>
          <p:nvPr/>
        </p:nvPicPr>
        <p:blipFill>
          <a:blip r:embed="rId3"/>
          <a:stretch>
            <a:fillRect/>
          </a:stretch>
        </p:blipFill>
        <p:spPr>
          <a:xfrm>
            <a:off x="971600" y="2818657"/>
            <a:ext cx="2693486" cy="1769317"/>
          </a:xfrm>
          <a:prstGeom prst="rect">
            <a:avLst/>
          </a:prstGeom>
        </p:spPr>
      </p:pic>
      <p:sp>
        <p:nvSpPr>
          <p:cNvPr id="12" name="TextBox 11"/>
          <p:cNvSpPr txBox="1"/>
          <p:nvPr/>
        </p:nvSpPr>
        <p:spPr>
          <a:xfrm>
            <a:off x="179512" y="0"/>
            <a:ext cx="1872208" cy="369332"/>
          </a:xfrm>
          <a:prstGeom prst="rect">
            <a:avLst/>
          </a:prstGeom>
          <a:noFill/>
        </p:spPr>
        <p:txBody>
          <a:bodyPr wrap="square" rtlCol="0">
            <a:spAutoFit/>
          </a:bodyPr>
          <a:lstStyle/>
          <a:p>
            <a:r>
              <a:rPr lang="fr-FR" dirty="0"/>
              <a:t>Table </a:t>
            </a:r>
            <a:r>
              <a:rPr lang="fr-FR" dirty="0" err="1"/>
              <a:t>Three</a:t>
            </a:r>
            <a:endParaRPr lang="fr-FR" dirty="0"/>
          </a:p>
        </p:txBody>
      </p:sp>
    </p:spTree>
    <p:extLst>
      <p:ext uri="{BB962C8B-B14F-4D97-AF65-F5344CB8AC3E}">
        <p14:creationId xmlns:p14="http://schemas.microsoft.com/office/powerpoint/2010/main" val="1938190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E6A738-2281-4FCD-A68D-DC9BF4B15EC9}"/>
              </a:ext>
            </a:extLst>
          </p:cNvPr>
          <p:cNvSpPr/>
          <p:nvPr/>
        </p:nvSpPr>
        <p:spPr>
          <a:xfrm>
            <a:off x="4395629" y="225980"/>
            <a:ext cx="4375838" cy="646331"/>
          </a:xfrm>
          <a:prstGeom prst="rect">
            <a:avLst/>
          </a:prstGeom>
        </p:spPr>
        <p:txBody>
          <a:bodyPr wrap="square">
            <a:spAutoFit/>
          </a:bodyPr>
          <a:lstStyle/>
          <a:p>
            <a:pPr defTabSz="685800" fontAlgn="auto">
              <a:spcBef>
                <a:spcPts val="0"/>
              </a:spcBef>
              <a:spcAft>
                <a:spcPts val="0"/>
              </a:spcAft>
            </a:pPr>
            <a:r>
              <a:rPr lang="en-GB" b="1" kern="0" dirty="0">
                <a:solidFill>
                  <a:sysClr val="windowText" lastClr="000000"/>
                </a:solidFill>
                <a:latin typeface="Calibri" charset="0"/>
                <a:ea typeface="Calibri" charset="0"/>
                <a:cs typeface="Arial" charset="0"/>
              </a:rPr>
              <a:t>Consider fewer people affected, but more noise</a:t>
            </a:r>
            <a:endParaRPr lang="fr-FR" b="1" kern="0" dirty="0">
              <a:solidFill>
                <a:sysClr val="windowText" lastClr="000000"/>
              </a:solidFill>
              <a:latin typeface="Calibri" charset="0"/>
              <a:ea typeface="Calibri" charset="0"/>
              <a:cs typeface="Arial" charset="0"/>
            </a:endParaRPr>
          </a:p>
        </p:txBody>
      </p:sp>
      <p:sp>
        <p:nvSpPr>
          <p:cNvPr id="5" name="Rectangle 4">
            <a:extLst>
              <a:ext uri="{FF2B5EF4-FFF2-40B4-BE49-F238E27FC236}">
                <a16:creationId xmlns:a16="http://schemas.microsoft.com/office/drawing/2014/main" id="{4827F456-178E-49F8-933E-80AD243F858B}"/>
              </a:ext>
            </a:extLst>
          </p:cNvPr>
          <p:cNvSpPr/>
          <p:nvPr/>
        </p:nvSpPr>
        <p:spPr>
          <a:xfrm>
            <a:off x="4395629" y="1197349"/>
            <a:ext cx="4572000" cy="523220"/>
          </a:xfrm>
          <a:prstGeom prst="rect">
            <a:avLst/>
          </a:prstGeom>
        </p:spPr>
        <p:txBody>
          <a:bodyPr wrap="square">
            <a:spAutoFit/>
          </a:bodyPr>
          <a:lstStyle/>
          <a:p>
            <a:pPr algn="just" defTabSz="685800" fontAlgn="auto">
              <a:spcBef>
                <a:spcPts val="0"/>
              </a:spcBef>
              <a:spcAft>
                <a:spcPts val="0"/>
              </a:spcAft>
            </a:pPr>
            <a:r>
              <a:rPr lang="en-GB" sz="1400" kern="0" dirty="0">
                <a:solidFill>
                  <a:sysClr val="windowText" lastClr="000000"/>
                </a:solidFill>
                <a:latin typeface="+mn-lt"/>
                <a:ea typeface="Calibri" charset="0"/>
                <a:cs typeface="Arial" charset="0"/>
              </a:rPr>
              <a:t>A steeper climb gradient would result in a potential increase in noise, but over a smaller area</a:t>
            </a:r>
            <a:endParaRPr lang="en-US" sz="1400" kern="0" dirty="0">
              <a:solidFill>
                <a:sysClr val="windowText" lastClr="000000"/>
              </a:solidFill>
              <a:latin typeface="+mn-lt"/>
              <a:ea typeface="Calibri" charset="0"/>
              <a:cs typeface="Arial" charset="0"/>
            </a:endParaRPr>
          </a:p>
        </p:txBody>
      </p:sp>
      <p:pic>
        <p:nvPicPr>
          <p:cNvPr id="6" name="Picture 5">
            <a:extLst>
              <a:ext uri="{FF2B5EF4-FFF2-40B4-BE49-F238E27FC236}">
                <a16:creationId xmlns:a16="http://schemas.microsoft.com/office/drawing/2014/main" id="{590BAABA-D94E-4EA7-A466-581FA394EF10}"/>
              </a:ext>
            </a:extLst>
          </p:cNvPr>
          <p:cNvPicPr/>
          <p:nvPr/>
        </p:nvPicPr>
        <p:blipFill>
          <a:blip r:embed="rId2"/>
          <a:stretch>
            <a:fillRect/>
          </a:stretch>
        </p:blipFill>
        <p:spPr>
          <a:xfrm>
            <a:off x="800787" y="136922"/>
            <a:ext cx="3469773" cy="2297906"/>
          </a:xfrm>
          <a:prstGeom prst="rect">
            <a:avLst/>
          </a:prstGeom>
        </p:spPr>
      </p:pic>
      <p:cxnSp>
        <p:nvCxnSpPr>
          <p:cNvPr id="7" name="Straight Connector 6">
            <a:extLst>
              <a:ext uri="{FF2B5EF4-FFF2-40B4-BE49-F238E27FC236}">
                <a16:creationId xmlns:a16="http://schemas.microsoft.com/office/drawing/2014/main" id="{C9C7ADB9-BE29-4937-823F-09CEA82E60EB}"/>
              </a:ext>
            </a:extLst>
          </p:cNvPr>
          <p:cNvCxnSpPr/>
          <p:nvPr/>
        </p:nvCxnSpPr>
        <p:spPr>
          <a:xfrm>
            <a:off x="0" y="257175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F47D5C1-EF00-4AF1-A40E-43615D04AB3F}"/>
              </a:ext>
            </a:extLst>
          </p:cNvPr>
          <p:cNvSpPr/>
          <p:nvPr/>
        </p:nvSpPr>
        <p:spPr>
          <a:xfrm>
            <a:off x="4395629" y="2618776"/>
            <a:ext cx="4375838" cy="646331"/>
          </a:xfrm>
          <a:prstGeom prst="rect">
            <a:avLst/>
          </a:prstGeom>
        </p:spPr>
        <p:txBody>
          <a:bodyPr wrap="square">
            <a:spAutoFit/>
          </a:bodyPr>
          <a:lstStyle/>
          <a:p>
            <a:pPr defTabSz="685800" fontAlgn="auto">
              <a:spcBef>
                <a:spcPts val="0"/>
              </a:spcBef>
              <a:spcAft>
                <a:spcPts val="0"/>
              </a:spcAft>
            </a:pPr>
            <a:r>
              <a:rPr lang="en-GB" b="1" kern="0" dirty="0">
                <a:solidFill>
                  <a:sysClr val="windowText" lastClr="000000"/>
                </a:solidFill>
                <a:latin typeface="Calibri" charset="0"/>
                <a:ea typeface="Calibri" charset="0"/>
                <a:cs typeface="Arial" charset="0"/>
              </a:rPr>
              <a:t>Consider more people affected, but less noise</a:t>
            </a:r>
            <a:endParaRPr lang="fr-FR" b="1" kern="0" dirty="0">
              <a:solidFill>
                <a:sysClr val="windowText" lastClr="000000"/>
              </a:solidFill>
              <a:latin typeface="Calibri" charset="0"/>
              <a:ea typeface="Calibri" charset="0"/>
              <a:cs typeface="Arial" charset="0"/>
            </a:endParaRPr>
          </a:p>
        </p:txBody>
      </p:sp>
      <p:sp>
        <p:nvSpPr>
          <p:cNvPr id="11" name="Rectangle 10">
            <a:extLst>
              <a:ext uri="{FF2B5EF4-FFF2-40B4-BE49-F238E27FC236}">
                <a16:creationId xmlns:a16="http://schemas.microsoft.com/office/drawing/2014/main" id="{A0E1AB92-BDF5-4BCE-ACE0-01810869D447}"/>
              </a:ext>
            </a:extLst>
          </p:cNvPr>
          <p:cNvSpPr/>
          <p:nvPr/>
        </p:nvSpPr>
        <p:spPr>
          <a:xfrm>
            <a:off x="4395629" y="3380612"/>
            <a:ext cx="4572000" cy="523220"/>
          </a:xfrm>
          <a:prstGeom prst="rect">
            <a:avLst/>
          </a:prstGeom>
        </p:spPr>
        <p:txBody>
          <a:bodyPr wrap="square">
            <a:spAutoFit/>
          </a:bodyPr>
          <a:lstStyle/>
          <a:p>
            <a:pPr algn="just" defTabSz="685800" fontAlgn="auto">
              <a:spcBef>
                <a:spcPts val="0"/>
              </a:spcBef>
              <a:spcAft>
                <a:spcPts val="0"/>
              </a:spcAft>
            </a:pPr>
            <a:r>
              <a:rPr lang="en-GB" sz="1400" kern="0" dirty="0">
                <a:solidFill>
                  <a:sysClr val="windowText" lastClr="000000"/>
                </a:solidFill>
                <a:latin typeface="+mn-lt"/>
                <a:ea typeface="Calibri" charset="0"/>
                <a:cs typeface="Arial" charset="0"/>
              </a:rPr>
              <a:t>A shallower climb gradient would result in potential reduction in noise, but over a larger area</a:t>
            </a:r>
            <a:endParaRPr lang="en-US" sz="1400" kern="0" dirty="0">
              <a:solidFill>
                <a:sysClr val="windowText" lastClr="000000"/>
              </a:solidFill>
              <a:latin typeface="+mn-lt"/>
              <a:ea typeface="Calibri" charset="0"/>
              <a:cs typeface="Arial" charset="0"/>
            </a:endParaRPr>
          </a:p>
        </p:txBody>
      </p:sp>
      <p:pic>
        <p:nvPicPr>
          <p:cNvPr id="12" name="Picture 11">
            <a:extLst>
              <a:ext uri="{FF2B5EF4-FFF2-40B4-BE49-F238E27FC236}">
                <a16:creationId xmlns:a16="http://schemas.microsoft.com/office/drawing/2014/main" id="{E6D897C5-0532-43F5-8215-49C0A70292A9}"/>
              </a:ext>
            </a:extLst>
          </p:cNvPr>
          <p:cNvPicPr/>
          <p:nvPr/>
        </p:nvPicPr>
        <p:blipFill>
          <a:blip r:embed="rId3"/>
          <a:stretch>
            <a:fillRect/>
          </a:stretch>
        </p:blipFill>
        <p:spPr>
          <a:xfrm>
            <a:off x="800787" y="2706403"/>
            <a:ext cx="3469773" cy="2297906"/>
          </a:xfrm>
          <a:prstGeom prst="rect">
            <a:avLst/>
          </a:prstGeom>
        </p:spPr>
      </p:pic>
    </p:spTree>
    <p:extLst>
      <p:ext uri="{BB962C8B-B14F-4D97-AF65-F5344CB8AC3E}">
        <p14:creationId xmlns:p14="http://schemas.microsoft.com/office/powerpoint/2010/main" val="367139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3D6CDFB8-239C-5047-B9F7-ED94CE8D43D2}"/>
              </a:ext>
            </a:extLst>
          </p:cNvPr>
          <p:cNvPicPr/>
          <p:nvPr/>
        </p:nvPicPr>
        <p:blipFill>
          <a:blip r:embed="rId3"/>
          <a:stretch>
            <a:fillRect/>
          </a:stretch>
        </p:blipFill>
        <p:spPr>
          <a:xfrm>
            <a:off x="793935" y="134653"/>
            <a:ext cx="3476625" cy="2302445"/>
          </a:xfrm>
          <a:prstGeom prst="rect">
            <a:avLst/>
          </a:prstGeom>
        </p:spPr>
      </p:pic>
      <p:cxnSp>
        <p:nvCxnSpPr>
          <p:cNvPr id="6" name="Straight Connector 5"/>
          <p:cNvCxnSpPr/>
          <p:nvPr/>
        </p:nvCxnSpPr>
        <p:spPr>
          <a:xfrm>
            <a:off x="0" y="2571750"/>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395629" y="225981"/>
            <a:ext cx="4375838" cy="646331"/>
          </a:xfrm>
          <a:prstGeom prst="rect">
            <a:avLst/>
          </a:prstGeom>
        </p:spPr>
        <p:txBody>
          <a:bodyPr wrap="square">
            <a:spAutoFit/>
          </a:bodyPr>
          <a:lstStyle/>
          <a:p>
            <a:pPr defTabSz="685800" fontAlgn="auto">
              <a:spcBef>
                <a:spcPts val="0"/>
              </a:spcBef>
              <a:spcAft>
                <a:spcPts val="0"/>
              </a:spcAft>
            </a:pPr>
            <a:r>
              <a:rPr lang="en-GB" b="1" kern="0" dirty="0">
                <a:solidFill>
                  <a:sysClr val="windowText" lastClr="000000"/>
                </a:solidFill>
                <a:latin typeface="Calibri" charset="0"/>
                <a:ea typeface="Calibri" charset="0"/>
                <a:cs typeface="Arial" charset="0"/>
              </a:rPr>
              <a:t>Prioritise flight paths over rural areas, rather than over urban areas</a:t>
            </a:r>
            <a:endParaRPr lang="en-US" b="1" kern="0" dirty="0">
              <a:solidFill>
                <a:sysClr val="windowText" lastClr="000000"/>
              </a:solidFill>
            </a:endParaRPr>
          </a:p>
        </p:txBody>
      </p:sp>
      <p:sp>
        <p:nvSpPr>
          <p:cNvPr id="9" name="Rectangle 8"/>
          <p:cNvSpPr/>
          <p:nvPr/>
        </p:nvSpPr>
        <p:spPr>
          <a:xfrm>
            <a:off x="4395629" y="1197349"/>
            <a:ext cx="4572000" cy="507831"/>
          </a:xfrm>
          <a:prstGeom prst="rect">
            <a:avLst/>
          </a:prstGeom>
        </p:spPr>
        <p:txBody>
          <a:bodyPr>
            <a:spAutoFit/>
          </a:bodyPr>
          <a:lstStyle/>
          <a:p>
            <a:pPr defTabSz="685800" fontAlgn="auto">
              <a:spcBef>
                <a:spcPts val="0"/>
              </a:spcBef>
              <a:spcAft>
                <a:spcPts val="0"/>
              </a:spcAft>
            </a:pPr>
            <a:r>
              <a:rPr lang="en-GB" sz="1350" kern="0" dirty="0">
                <a:solidFill>
                  <a:sysClr val="windowText" lastClr="000000"/>
                </a:solidFill>
                <a:latin typeface="Calibri" charset="0"/>
                <a:ea typeface="Calibri" charset="0"/>
                <a:cs typeface="Arial" charset="0"/>
              </a:rPr>
              <a:t>RAF Northolt would aim to put planes over rural areas rather than urban areas, as they are less populated. </a:t>
            </a:r>
            <a:endParaRPr lang="en-US" sz="1350" kern="0" dirty="0">
              <a:solidFill>
                <a:sysClr val="windowText" lastClr="000000"/>
              </a:solidFill>
            </a:endParaRPr>
          </a:p>
        </p:txBody>
      </p:sp>
    </p:spTree>
    <p:extLst>
      <p:ext uri="{BB962C8B-B14F-4D97-AF65-F5344CB8AC3E}">
        <p14:creationId xmlns:p14="http://schemas.microsoft.com/office/powerpoint/2010/main" val="3855279547"/>
      </p:ext>
    </p:extLst>
  </p:cSld>
  <p:clrMapOvr>
    <a:masterClrMapping/>
  </p:clrMapOvr>
</p:sld>
</file>

<file path=ppt/theme/theme1.xml><?xml version="1.0" encoding="utf-8"?>
<a:theme xmlns:a="http://schemas.openxmlformats.org/drawingml/2006/main" name="Custom Design">
  <a:themeElements>
    <a:clrScheme name="Custom Design 1">
      <a:dk1>
        <a:srgbClr val="000000"/>
      </a:dk1>
      <a:lt1>
        <a:srgbClr val="FFFFFF"/>
      </a:lt1>
      <a:dk2>
        <a:srgbClr val="739ABC"/>
      </a:dk2>
      <a:lt2>
        <a:srgbClr val="FFFFFF"/>
      </a:lt2>
      <a:accent1>
        <a:srgbClr val="002F5F"/>
      </a:accent1>
      <a:accent2>
        <a:srgbClr val="E98300"/>
      </a:accent2>
      <a:accent3>
        <a:srgbClr val="BCCADA"/>
      </a:accent3>
      <a:accent4>
        <a:srgbClr val="DADADA"/>
      </a:accent4>
      <a:accent5>
        <a:srgbClr val="AAADB6"/>
      </a:accent5>
      <a:accent6>
        <a:srgbClr val="D37600"/>
      </a:accent6>
      <a:hlink>
        <a:srgbClr val="FECB00"/>
      </a:hlink>
      <a:folHlink>
        <a:srgbClr val="0073CF"/>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739ABC"/>
        </a:dk2>
        <a:lt2>
          <a:srgbClr val="FFFFFF"/>
        </a:lt2>
        <a:accent1>
          <a:srgbClr val="002F5F"/>
        </a:accent1>
        <a:accent2>
          <a:srgbClr val="E98300"/>
        </a:accent2>
        <a:accent3>
          <a:srgbClr val="BCCADA"/>
        </a:accent3>
        <a:accent4>
          <a:srgbClr val="DADADA"/>
        </a:accent4>
        <a:accent5>
          <a:srgbClr val="AAADB6"/>
        </a:accent5>
        <a:accent6>
          <a:srgbClr val="D37600"/>
        </a:accent6>
        <a:hlink>
          <a:srgbClr val="FECB00"/>
        </a:hlink>
        <a:folHlink>
          <a:srgbClr val="0073C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MOD Document" ma:contentTypeID="0x0101002817DCC3B91A4B7EA656B27E1AE952E3003179D7ABB2C1CB4BBF22685FD1FC7E9A" ma:contentTypeVersion="44" ma:contentTypeDescription="Designed to facilitate the storage of MOD Documents with a '.doc' or '.docx' extension" ma:contentTypeScope="" ma:versionID="8e0c68ba516eb218590a33de67dae01f">
  <xsd:schema xmlns:xsd="http://www.w3.org/2001/XMLSchema" xmlns:p="http://schemas.microsoft.com/office/2006/metadata/properties" xmlns:ns1="http://schemas.microsoft.com/sharepoint/v3" xmlns:ns2="5da06676-b0f6-4a00-b478-eb658d3dba26" xmlns:ns3="e3505b48-be50-4d04-a0ae-e43334794624" xmlns:ns4="2167e56e-1baf-4ea0-951d-1b972e6694d0" targetNamespace="http://schemas.microsoft.com/office/2006/metadata/properties" ma:root="true" ma:fieldsID="3a53d85160b4f53c341501afa3b35937" ns1:_="" ns2:_="" ns3:_="" ns4:_="">
    <xsd:import namespace="http://schemas.microsoft.com/sharepoint/v3"/>
    <xsd:import namespace="5da06676-b0f6-4a00-b478-eb658d3dba26"/>
    <xsd:import namespace="e3505b48-be50-4d04-a0ae-e43334794624"/>
    <xsd:import namespace="2167e56e-1baf-4ea0-951d-1b972e6694d0"/>
    <xsd:element name="properties">
      <xsd:complexType>
        <xsd:sequence>
          <xsd:element name="documentManagement">
            <xsd:complexType>
              <xsd:all>
                <xsd:element ref="ns1:Description" minOccurs="0"/>
                <xsd:element ref="ns1:UKProtectiveMarking"/>
                <xsd:element ref="ns1:AuthorOriginator"/>
                <xsd:element ref="ns2:SubjectCategory" minOccurs="0"/>
                <xsd:element ref="ns2:Subject_x0020_CategoryOOB" minOccurs="0"/>
                <xsd:element ref="ns2:SubjectKeywords" minOccurs="0"/>
                <xsd:element ref="ns2:Subject_x0020_KeywordsOOB" minOccurs="0"/>
                <xsd:element ref="ns2:LocalKeywords" minOccurs="0"/>
                <xsd:element ref="ns2:Local_x0020_KeywordsOOB" minOccurs="0"/>
                <xsd:element ref="ns2:BusinessOwner" minOccurs="0"/>
                <xsd:element ref="ns2:Business_x0020_OwnerOOB"/>
                <xsd:element ref="ns1:DocumentVersion" minOccurs="0"/>
                <xsd:element ref="ns2:fileplanID" minOccurs="0"/>
                <xsd:element ref="ns2:fileplanIDOOB"/>
                <xsd:element ref="ns2:fileplanIDPTH" minOccurs="0"/>
                <xsd:element ref="ns1:Copyright" minOccurs="0"/>
                <xsd:element ref="ns1:Status" minOccurs="0"/>
                <xsd:element ref="ns1:CreatedOriginated"/>
                <xsd:element ref="ns1:SecurityDescriptors" minOccurs="0"/>
                <xsd:element ref="ns1:SecurityNonUKConstraints" minOccurs="0"/>
                <xsd:element ref="ns1:DPADisclosabilityIndicator" minOccurs="0"/>
                <xsd:element ref="ns1:DPAExemption" minOccurs="0"/>
                <xsd:element ref="ns1:EIRDisclosabilityIndicator" minOccurs="0"/>
                <xsd:element ref="ns1:FOIExemption" minOccurs="0"/>
                <xsd:element ref="ns1:FOIPublicationDate" minOccurs="0"/>
                <xsd:element ref="ns1:FOIReleasedOnRequest" minOccurs="0"/>
                <xsd:element ref="ns1:PolicyIdentifier" minOccurs="0"/>
                <xsd:element ref="ns3:Category"/>
                <xsd:element ref="ns4:Declared" minOccurs="0"/>
                <xsd:element ref="ns4:DocId" minOccurs="0"/>
                <xsd:element ref="ns4:MeridioUrl" minOccurs="0"/>
                <xsd:element ref="ns4:MeridioEDCStatus" minOccurs="0"/>
                <xsd:element ref="ns4:MeridioEDCData" minOccurs="0"/>
                <xsd:element ref="ns1:EIRException"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Description" ma:index="3" nillable="true" ma:displayName="Description" ma:description="A description of the document." ma:internalName="Description0">
      <xsd:simpleType>
        <xsd:restriction base="dms:Text"/>
      </xsd:simpleType>
    </xsd:element>
    <xsd:element name="UKProtectiveMarking" ma:index="4" ma:displayName="UK Protective Marking" ma:description="The OFFICIAL-SENSITIVE marking should be used if it is clear that consequence of compromise would cause significant harm; Over 80% of MOD material is expected to be marked OFFICIAL." ma:format="RadioButtons" ma:internalName="UKProtectiveMarking">
      <xsd:simpleType>
        <xsd:restriction base="dms:Choice">
          <xsd:enumeration value="OFFICIAL"/>
          <xsd:enumeration value="OFFICIAL-SENSITIVE"/>
        </xsd:restriction>
      </xsd:simpleType>
    </xsd:element>
    <xsd:element name="AuthorOriginator" ma:index="5" ma:displayName="Author (Originator)" ma:description="The person(s), group or organisation primarily responsible for creating the document." ma:internalName="AuthorOriginator">
      <xsd:simpleType>
        <xsd:restriction base="dms:Text"/>
      </xsd:simpleType>
    </xsd:element>
    <xsd:element name="DocumentVersion" ma:index="14" nillable="true" ma:displayName="Document Version" ma:description="Enter a logically managed business version number for published documents and use in document templates. Supply the version number in X_X_X format e.g 1_2_1. You do not need a set number of digits, 1_1 is valid for example" ma:internalName="DocumentVersion">
      <xsd:simpleType>
        <xsd:restriction base="dms:Text">
          <xsd:maxLength value="255"/>
        </xsd:restriction>
      </xsd:simpleType>
    </xsd:element>
    <xsd:element name="Copyright" ma:index="18" nillable="true" ma:displayName="Copyright" ma:description="The person, group or organisation that has legal copyright of the document e.g. Crown Copyright, and any reference(s) to further copyright information/license details." ma:internalName="Copyright">
      <xsd:simpleType>
        <xsd:restriction base="dms:Text"/>
      </xsd:simpleType>
    </xsd:element>
    <xsd:element name="Status" ma:index="19" nillable="true" ma:displayName="Status" ma:description="The document lifecycle stage." ma:format="RadioButtons" ma:internalName="Status">
      <xsd:simpleType>
        <xsd:restriction base="dms:Choice">
          <xsd:enumeration value="Draft"/>
          <xsd:enumeration value="Under Review"/>
          <xsd:enumeration value="Final"/>
          <xsd:enumeration value="Superseded"/>
        </xsd:restriction>
      </xsd:simpleType>
    </xsd:element>
    <xsd:element name="CreatedOriginated" ma:index="20" ma:displayName="Created (Originated)" ma:description="The date the document was originally created." ma:internalName="CreatedOriginated" ma:readOnly="false">
      <xsd:simpleType>
        <xsd:restriction base="dms:DateTime"/>
      </xsd:simpleType>
    </xsd:element>
    <xsd:element name="SecurityDescriptors" ma:index="21" nillable="true" ma:displayName="Security Descriptors" ma:default="None" ma:description="Descriptor to show the nature of the document's sensitivity and the need to limit access to it." ma:internalName="SecurityDescriptors">
      <xsd:simpleType>
        <xsd:restriction base="dms:Choice">
          <xsd:enumeration value="None"/>
          <xsd:enumeration value="COMMERCIAL"/>
          <xsd:enumeration value="PERSONAL"/>
          <xsd:enumeration value="LOCSEN"/>
        </xsd:restriction>
      </xsd:simpleType>
    </xsd:element>
    <xsd:element name="SecurityNonUKConstraints" ma:index="22" nillable="true" ma:displayName="Security Non-UK Constraints" ma:description="For non-UK sourced documents the security classification and/or constraints that apply." ma:format="RadioButtons" ma:internalName="SecurityNonUKConstraints">
      <xsd:simpleType>
        <xsd:restriction base="dms:Choice">
          <xsd:enumeration value="None"/>
          <xsd:enumeration value="NATO"/>
          <xsd:enumeration value="WEU"/>
        </xsd:restriction>
      </xsd:simpleType>
    </xsd:element>
    <xsd:element name="DPADisclosabilityIndicator" ma:index="23" nillable="true" ma:displayName="DPA Disclosability Indicator" ma:description="The Data Protection Act (DPA) is about access by individuals to personal data held on them by any organisation. Disclosability indicates whether or not the document can be disclosed in accordance with the DPA." ma:format="RadioButtons" ma:internalName="DPADisclosabilityIndicator">
      <xsd:simpleType>
        <xsd:restriction base="dms:Choice">
          <xsd:enumeration value="No"/>
          <xsd:enumeration value="Yes"/>
          <xsd:enumeration value="Not Assessed"/>
        </xsd:restriction>
      </xsd:simpleType>
    </xsd:element>
    <xsd:element name="DPAExemption" ma:index="24" nillable="true" ma:displayName="DPA Exemption" ma:description="Under the Data Protection Act (DPA) certain kinds of exempt information can be withheld. If the document is exempt from DPA access provisions then enter the reason here." ma:internalName="DPAExemption">
      <xsd:simpleType>
        <xsd:restriction base="dms:Text"/>
      </xsd:simpleType>
    </xsd:element>
    <xsd:element name="EIRDisclosabilityIndicator" ma:index="25" nillable="true" ma:displayName="EIR Disclosability Indicator" ma:description="Whether the document can be disclosed in accordance with Environmental Information Regulations (EIR)." ma:format="RadioButtons" ma:internalName="EIRDisclosabilityIndicator">
      <xsd:simpleType>
        <xsd:restriction base="dms:Choice">
          <xsd:enumeration value="No"/>
          <xsd:enumeration value="Yes"/>
          <xsd:enumeration value="Not Assessed"/>
        </xsd:restriction>
      </xsd:simpleType>
    </xsd:element>
    <xsd:element name="FOIExemption" ma:index="26" nillable="true" ma:displayName="FOI Exemption" ma:default="No" ma:description="Whether there are exceptions to access the resource in accordance with the FOI legislation" ma:internalName="FOIExemption">
      <xsd:simpleType>
        <xsd:restriction base="dms:Choice">
          <xsd:enumeration value="No"/>
          <xsd:enumeration value="s.21 Information reasonably accessible to the applicant by other means. (Absolute)"/>
          <xsd:enumeration value="s.22 Information intended for future publication. (Qualified)"/>
          <xsd:enumeration value="s.23 Information supplied by, or relating to, bodies dealing with security matters. (Absolute)"/>
          <xsd:enumeration value="s.24 National Security. (Qualified)"/>
          <xsd:enumeration value="s.26 Defence. (Qualified)"/>
          <xsd:enumeration value="s.27 International Relations. (Qualified)"/>
          <xsd:enumeration value="s.28 Relations within the UK. (Qualified)"/>
          <xsd:enumeration value="s.29 The economy. (Qualified)"/>
          <xsd:enumeration value="s.30 Investigations and proceedings conducted by public authorities. (Qualified)"/>
          <xsd:enumeration value="s.31 Law enforcement. (Qualified)"/>
          <xsd:enumeration value="s.32 Court records. (Absolute)"/>
          <xsd:enumeration value="s.33 Audit functions. (Qualified)"/>
          <xsd:enumeration value="s.34 Parliamentary privilege. (Absolute)"/>
          <xsd:enumeration value="s.35 Formulation of government policy, etc. (Qualified)"/>
          <xsd:enumeration value="s.36 Prejudice to effective conduct of public affairs. (Absolute)"/>
          <xsd:enumeration value="s.36 Prejudice to the effective conduct of public affairs. (Qualified)"/>
          <xsd:enumeration value="s.37 Communications with Her Majesty etc. and honours. (Qualified)"/>
          <xsd:enumeration value="s.38 Health and safety. (Qualified)"/>
          <xsd:enumeration value="s.39 Environmental information. (Qualified)"/>
          <xsd:enumeration value="s.40 Personal information. (Absolute)"/>
          <xsd:enumeration value="s.41 Information provided in confidence. (Absolute)"/>
          <xsd:enumeration value="s.42 Legal professional privilege. (Qualified)"/>
          <xsd:enumeration value="s.43 Commercial interests. (Qualified)"/>
          <xsd:enumeration value="s.44 Prohibitions on Disclosure. (Absolute)"/>
        </xsd:restriction>
      </xsd:simpleType>
    </xsd:element>
    <xsd:element name="FOIPublicationDate" ma:index="27" nillable="true" ma:displayName="FOI Publication Date" ma:description="The date the document was published or is due to be published via the Freedom of Information Act (FOIA) Publication Scheme." ma:internalName="FOIPublicationDate">
      <xsd:simpleType>
        <xsd:restriction base="dms:DateTime"/>
      </xsd:simpleType>
    </xsd:element>
    <xsd:element name="FOIReleasedOnRequest" ma:index="28" nillable="true" ma:displayName="FOI Released On Request" ma:default="" ma:description="For documents that have been released in response to a request from a member of the public.  Enter the date of release, who took the decision and whether the entire document was released or not. e.g. 2003-02-09, BCTAD, Entire" ma:internalName="FOIReleasedOnRequest">
      <xsd:simpleType>
        <xsd:restriction base="dms:Text"/>
      </xsd:simpleType>
    </xsd:element>
    <xsd:element name="PolicyIdentifier" ma:index="29" nillable="true" ma:displayName="Policy Identifier" ma:default="UK" ma:description="Policy Identifier necessary to identify the originating nation. For security labelling use only." ma:format="Dropdown" ma:internalName="PolicyIdentifier">
      <xsd:simpleType>
        <xsd:restriction base="dms:Choice">
          <xsd:enumeration value="None"/>
          <xsd:enumeration value="NATO"/>
          <xsd:enumeration value="WEU"/>
          <xsd:enumeration value="UK"/>
          <xsd:enumeration value="USA"/>
          <xsd:enumeration value="CAN"/>
          <xsd:enumeration value="AUS"/>
          <xsd:enumeration value="NZL"/>
        </xsd:restriction>
      </xsd:simpleType>
    </xsd:element>
    <xsd:element name="EIRException" ma:index="41" nillable="true" ma:displayName="EIR Exception" ma:description="Whether there are exceptions which allow MOD to refuse to disclose environmental information in accordance with Environmental Information Regulations (EIR)." ma:internalName="EIRException">
      <xsd:simpleType>
        <xsd:restriction base="dms:Text"/>
      </xsd:simpleType>
    </xsd:element>
  </xsd:schema>
  <xsd:schema xmlns:xsd="http://www.w3.org/2001/XMLSchema" xmlns:dms="http://schemas.microsoft.com/office/2006/documentManagement/types" targetNamespace="5da06676-b0f6-4a00-b478-eb658d3dba26" elementFormDefault="qualified">
    <xsd:import namespace="http://schemas.microsoft.com/office/2006/documentManagement/types"/>
    <xsd:element name="SubjectCategory" ma:index="6" nillable="true" ma:displayName="Subject Category" ma:description="Categories must be selected from the UK Defence Taxonomy" ma:hidden="true" ma:internalName="SubjectCategory">
      <xsd:simpleType>
        <xsd:restriction base="dms:Unknown">
          <xsd:enumeration value="None"/>
        </xsd:restriction>
      </xsd:simpleType>
    </xsd:element>
    <xsd:element name="Subject_x0020_CategoryOOB" ma:index="7" nillable="true" ma:displayName="Subject Category:" ma:default="MANAGEMENT AND COMMUNICATION" ma:description="Categories must be selected from the UK Defence Taxonomy" ma:internalName="Subject_x0020_CategoryOOB" ma:requiredMultiChoice="true">
      <xsd:complexType>
        <xsd:complexContent>
          <xsd:extension base="dms:MultiChoiceFillIn">
            <xsd:sequence>
              <xsd:element name="Value" maxOccurs="unbounded" minOccurs="0" nillable="true">
                <xsd:simpleType>
                  <xsd:union memberTypes="dms:Text">
                    <xsd:simpleType>
                      <xsd:restriction base="dms:Choice">
                        <xsd:enumeration value="AIR OPERATIONS"/>
                        <xsd:enumeration value="AVIATION INFRASTRUCTURE"/>
                        <xsd:enumeration value="CORRESPONDENCE"/>
                        <xsd:enumeration value="DEFENCE VISITS"/>
                        <xsd:enumeration value="EVENTS"/>
                        <xsd:enumeration value="FINANCE"/>
                        <xsd:enumeration value="IN-YEAR MANAGEMENT"/>
                        <xsd:enumeration value="MANAGEMENT AND COMMUNICATION"/>
                        <xsd:enumeration value="SOCIAL ACTIVITIES"/>
                        <xsd:maxLength value="255"/>
                      </xsd:restriction>
                    </xsd:simpleType>
                  </xsd:union>
                </xsd:simpleType>
              </xsd:element>
            </xsd:sequence>
          </xsd:extension>
        </xsd:complexContent>
      </xsd:complexType>
    </xsd:element>
    <xsd:element name="SubjectKeywords" ma:index="8" nillable="true" ma:displayName="Subject Keywords" ma:description="Keywords must be selected from the UK Defence Thesaurus" ma:hidden="true" ma:internalName="SubjectKeywords">
      <xsd:simpleType>
        <xsd:restriction base="dms:Unknown">
          <xsd:enumeration value="None"/>
        </xsd:restriction>
      </xsd:simpleType>
    </xsd:element>
    <xsd:element name="Subject_x0020_KeywordsOOB" ma:index="9" nillable="true" ma:displayName="Subject Keywords:" ma:default="Management and communication" ma:description="Keywords must be selected from the UK Defence Thesaurus" ma:internalName="Subject_x0020_KeywordsOOB" ma:requiredMultiChoice="true">
      <xsd:complexType>
        <xsd:complexContent>
          <xsd:extension base="dms:MultiChoiceFillIn">
            <xsd:sequence>
              <xsd:element name="Value" maxOccurs="unbounded" minOccurs="0" nillable="true">
                <xsd:simpleType>
                  <xsd:union memberTypes="dms:Text">
                    <xsd:simpleType>
                      <xsd:restriction base="dms:Choice">
                        <xsd:enumeration value="Correspondence"/>
                        <xsd:enumeration value="Defence visits"/>
                        <xsd:enumeration value="DGC"/>
                        <xsd:enumeration value="Events"/>
                        <xsd:enumeration value="Finance"/>
                        <xsd:enumeration value="Management and communication"/>
                        <xsd:enumeration value="Official correspondence"/>
                        <xsd:enumeration value="RAF Infrastructure Organisation"/>
                        <xsd:enumeration value="Social activities"/>
                        <xsd:maxLength value="255"/>
                      </xsd:restriction>
                    </xsd:simpleType>
                  </xsd:union>
                </xsd:simpleType>
              </xsd:element>
            </xsd:sequence>
          </xsd:extension>
        </xsd:complexContent>
      </xsd:complexType>
    </xsd:element>
    <xsd:element name="LocalKeywords" ma:index="10" nillable="true" ma:displayName="Local Keywords" ma:description="Add a list of comma separated locally used keywords to help you organize and browse items in your site." ma:hidden="true" ma:internalName="LocalKeywords">
      <xsd:simpleType>
        <xsd:restriction base="dms:Unknown"/>
      </xsd:simpleType>
    </xsd:element>
    <xsd:element name="Local_x0020_KeywordsOOB" ma:index="11" nillable="true" ma:displayName="Local Keywords:" ma:default="Finance" ma:description="Add a list of comma separated locally used keywords to help you organize and browse items in your site." ma:internalName="Local_x0020_KeywordsOOB">
      <xsd:complexType>
        <xsd:complexContent>
          <xsd:extension base="dms:MultiChoiceFillIn">
            <xsd:sequence>
              <xsd:element name="Value" maxOccurs="unbounded" minOccurs="0" nillable="true">
                <xsd:simpleType>
                  <xsd:union memberTypes="dms:Text">
                    <xsd:simpleType>
                      <xsd:restriction base="dms:Choice">
                        <xsd:enumeration value="correspondence"/>
                        <xsd:enumeration value="Dinner Parties"/>
                        <xsd:enumeration value="Dinner Party Claim form"/>
                        <xsd:enumeration value="Execs leave plot 2014"/>
                        <xsd:enumeration value="Finance"/>
                        <xsd:enumeration value="template"/>
                        <xsd:enumeration value="Young Roots Project"/>
                      </xsd:restriction>
                    </xsd:simpleType>
                  </xsd:union>
                </xsd:simpleType>
              </xsd:element>
            </xsd:sequence>
          </xsd:extension>
        </xsd:complexContent>
      </xsd:complexType>
    </xsd:element>
    <xsd:element name="BusinessOwner" ma:index="12" nillable="true" ma:displayName="Business Owner" ma:description="Enter the organisation that has chief responsibility for the content of this item." ma:hidden="true" ma:internalName="BusinessOwner">
      <xsd:simpleType>
        <xsd:restriction base="dms:Unknown">
          <xsd:enumeration value="None"/>
        </xsd:restriction>
      </xsd:simpleType>
    </xsd:element>
    <xsd:element name="Business_x0020_OwnerOOB" ma:index="13" ma:displayName="Business Owner:" ma:default="RAF Northolt" ma:description="Enter the organisation that has chief responsibility for the content of this item." ma:format="Dropdown" ma:internalName="Business_x0020_OwnerOOB" ma:readOnly="false">
      <xsd:simpleType>
        <xsd:union memberTypes="dms:Text">
          <xsd:simpleType>
            <xsd:restriction base="dms:Choice">
              <xsd:enumeration value="RAF Northolt"/>
              <xsd:maxLength value="255"/>
            </xsd:restriction>
          </xsd:simpleType>
        </xsd:union>
      </xsd:simpleType>
    </xsd:element>
    <xsd:element name="fileplanID" ma:index="15" nillable="true" ma:displayName="UK Defence File Plan" ma:description="Classes must be selected from the UK Defence File Plan" ma:hidden="true" ma:internalName="fileplanID">
      <xsd:simpleType>
        <xsd:restriction base="dms:Unknown">
          <xsd:enumeration value="None"/>
        </xsd:restriction>
      </xsd:simpleType>
    </xsd:element>
    <xsd:element name="fileplanIDOOB" ma:index="16" ma:displayName="UK Defence File Plan:" ma:default="03_12 Support Operations" ma:description="Classes must be selected from the UK Defence File Plan" ma:format="Dropdown" ma:internalName="fileplanIDOOB">
      <xsd:simpleType>
        <xsd:union memberTypes="dms:Text">
          <xsd:simpleType>
            <xsd:restriction base="dms:Choice">
              <xsd:enumeration value="01_06 Manage Relations"/>
              <xsd:enumeration value="03_12 Support Operations"/>
              <xsd:maxLength value="255"/>
            </xsd:restriction>
          </xsd:simpleType>
        </xsd:union>
      </xsd:simpleType>
    </xsd:element>
    <xsd:element name="fileplanIDPTH" ma:index="17" nillable="true" ma:displayName="UK Defence File Plan Path" ma:hidden="true" ma:internalName="fileplanIDPTH">
      <xsd:simpleType>
        <xsd:union memberTypes="dms:Text">
          <xsd:simpleType>
            <xsd:restriction base="dms:Choice">
              <xsd:enumeration value="None"/>
            </xsd:restriction>
          </xsd:simpleType>
        </xsd:union>
      </xsd:simpleType>
    </xsd:element>
  </xsd:schema>
  <xsd:schema xmlns:xsd="http://www.w3.org/2001/XMLSchema" xmlns:dms="http://schemas.microsoft.com/office/2006/documentManagement/types" targetNamespace="e3505b48-be50-4d04-a0ae-e43334794624" elementFormDefault="qualified">
    <xsd:import namespace="http://schemas.microsoft.com/office/2006/documentManagement/types"/>
    <xsd:element name="Category" ma:index="31" ma:displayName="Category" ma:description="For sorting of Documents" ma:internalName="Category">
      <xsd:simpleType>
        <xsd:restriction base="dms:Text">
          <xsd:maxLength value="255"/>
        </xsd:restriction>
      </xsd:simpleType>
    </xsd:element>
  </xsd:schema>
  <xsd:schema xmlns:xsd="http://www.w3.org/2001/XMLSchema" xmlns:dms="http://schemas.microsoft.com/office/2006/documentManagement/types" targetNamespace="2167e56e-1baf-4ea0-951d-1b972e6694d0" elementFormDefault="qualified">
    <xsd:import namespace="http://schemas.microsoft.com/office/2006/documentManagement/types"/>
    <xsd:element name="Declared" ma:index="36" nillable="true" ma:displayName="Declared" ma:default="FALSE" ma:hidden="true" ma:internalName="Declared">
      <xsd:simpleType>
        <xsd:restriction base="dms:Boolean"/>
      </xsd:simpleType>
    </xsd:element>
    <xsd:element name="DocId" ma:index="37" nillable="true" ma:displayName="DocId" ma:hidden="true" ma:internalName="DocId">
      <xsd:simpleType>
        <xsd:restriction base="dms:Text"/>
      </xsd:simpleType>
    </xsd:element>
    <xsd:element name="MeridioUrl" ma:index="38" nillable="true" ma:displayName="MeridioUrl" ma:hidden="true" ma:internalName="MeridioUrl">
      <xsd:simpleType>
        <xsd:restriction base="dms:Text"/>
      </xsd:simpleType>
    </xsd:element>
    <xsd:element name="MeridioEDCStatus" ma:index="39" nillable="true" ma:displayName="MeridioEDCStatus" ma:hidden="true" ma:internalName="MeridioEDCStatus">
      <xsd:simpleType>
        <xsd:restriction base="dms:Text"/>
      </xsd:simpleType>
    </xsd:element>
    <xsd:element name="MeridioEDCData" ma:index="40" nillable="true" ma:displayName="MeridioEDCData" ma:hidden="true" ma:internalName="MeridioEDCData">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Props1.xml><?xml version="1.0" encoding="utf-8"?>
<ds:datastoreItem xmlns:ds="http://schemas.openxmlformats.org/officeDocument/2006/customXml" ds:itemID="{09BAFD17-B8AE-4536-BFB8-FCB2A567EE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da06676-b0f6-4a00-b478-eb658d3dba26"/>
    <ds:schemaRef ds:uri="e3505b48-be50-4d04-a0ae-e43334794624"/>
    <ds:schemaRef ds:uri="2167e56e-1baf-4ea0-951d-1b972e6694d0"/>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CB5456BC-596F-4993-8A80-3D25B084ECBB}">
  <ds:schemaRefs>
    <ds:schemaRef ds:uri="http://schemas.microsoft.com/sharepoint/v3/contenttype/forms"/>
  </ds:schemaRefs>
</ds:datastoreItem>
</file>

<file path=customXml/itemProps3.xml><?xml version="1.0" encoding="utf-8"?>
<ds:datastoreItem xmlns:ds="http://schemas.openxmlformats.org/officeDocument/2006/customXml" ds:itemID="{15727BF1-4AB5-405C-8ED9-87BD28DAB47E}">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otalTime>16416</TotalTime>
  <Words>509</Words>
  <Application>Microsoft Office PowerPoint</Application>
  <PresentationFormat>On-screen Show (16:9)</PresentationFormat>
  <Paragraphs>47</Paragraphs>
  <Slides>8</Slides>
  <Notes>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Arial</vt:lpstr>
      <vt:lpstr>Calibri</vt:lpstr>
      <vt:lpstr>Calibri Light</vt:lpstr>
      <vt:lpstr>Times</vt:lpstr>
      <vt:lpstr>Custom Design</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Ministry of Defence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MonkD504</dc:creator>
  <cp:lastModifiedBy>Tenniswood, James Sqn Ldr (NOR-BSW MCO)</cp:lastModifiedBy>
  <cp:revision>161</cp:revision>
  <cp:lastPrinted>2019-02-26T16:27:20Z</cp:lastPrinted>
  <dcterms:created xsi:type="dcterms:W3CDTF">2011-07-15T10:12:05Z</dcterms:created>
  <dcterms:modified xsi:type="dcterms:W3CDTF">2019-04-24T18:29:23Z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KProtectiveMarking">
    <vt:lpwstr>OFFICIAL</vt:lpwstr>
  </property>
  <property fmtid="{D5CDD505-2E9C-101B-9397-08002B2CF9AE}" pid="3" name="ContentType">
    <vt:lpwstr>MOD Document</vt:lpwstr>
  </property>
  <property fmtid="{D5CDD505-2E9C-101B-9397-08002B2CF9AE}" pid="4" name="Category">
    <vt:lpwstr>GL RFCA</vt:lpwstr>
  </property>
  <property fmtid="{D5CDD505-2E9C-101B-9397-08002B2CF9AE}" pid="5" name="Description0">
    <vt:lpwstr/>
  </property>
  <property fmtid="{D5CDD505-2E9C-101B-9397-08002B2CF9AE}" pid="6" name="DPADisclosabilityIndicator">
    <vt:lpwstr/>
  </property>
  <property fmtid="{D5CDD505-2E9C-101B-9397-08002B2CF9AE}" pid="7" name="FOIReleasedOnRequest">
    <vt:lpwstr/>
  </property>
  <property fmtid="{D5CDD505-2E9C-101B-9397-08002B2CF9AE}" pid="8" name="PolicyIdentifier">
    <vt:lpwstr>UK</vt:lpwstr>
  </property>
  <property fmtid="{D5CDD505-2E9C-101B-9397-08002B2CF9AE}" pid="9" name="SecurityNonUKConstraints">
    <vt:lpwstr/>
  </property>
  <property fmtid="{D5CDD505-2E9C-101B-9397-08002B2CF9AE}" pid="10" name="EIRException">
    <vt:lpwstr/>
  </property>
  <property fmtid="{D5CDD505-2E9C-101B-9397-08002B2CF9AE}" pid="11" name="DocumentVersion">
    <vt:lpwstr/>
  </property>
  <property fmtid="{D5CDD505-2E9C-101B-9397-08002B2CF9AE}" pid="12" name="CreatedOriginated">
    <vt:lpwstr>2016-10-11T00:00:00Z</vt:lpwstr>
  </property>
  <property fmtid="{D5CDD505-2E9C-101B-9397-08002B2CF9AE}" pid="13" name="SecurityDescriptors">
    <vt:lpwstr>None</vt:lpwstr>
  </property>
  <property fmtid="{D5CDD505-2E9C-101B-9397-08002B2CF9AE}" pid="14" name="Status">
    <vt:lpwstr/>
  </property>
  <property fmtid="{D5CDD505-2E9C-101B-9397-08002B2CF9AE}" pid="15" name="Subject CategoryOOB">
    <vt:lpwstr>;#MANAGEMENT AND COMMUNICATION;#</vt:lpwstr>
  </property>
  <property fmtid="{D5CDD505-2E9C-101B-9397-08002B2CF9AE}" pid="16" name="Subject KeywordsOOB">
    <vt:lpwstr>;#Management and communication;#</vt:lpwstr>
  </property>
  <property fmtid="{D5CDD505-2E9C-101B-9397-08002B2CF9AE}" pid="17" name="Local KeywordsOOB">
    <vt:lpwstr>;#Finance;#</vt:lpwstr>
  </property>
  <property fmtid="{D5CDD505-2E9C-101B-9397-08002B2CF9AE}" pid="18" name="AuthorOriginator">
    <vt:lpwstr>Tenniswood, James Sqn Ldr</vt:lpwstr>
  </property>
  <property fmtid="{D5CDD505-2E9C-101B-9397-08002B2CF9AE}" pid="19" name="Copyright">
    <vt:lpwstr/>
  </property>
  <property fmtid="{D5CDD505-2E9C-101B-9397-08002B2CF9AE}" pid="20" name="FOIExemption">
    <vt:lpwstr>No</vt:lpwstr>
  </property>
  <property fmtid="{D5CDD505-2E9C-101B-9397-08002B2CF9AE}" pid="21" name="fileplanIDOOB">
    <vt:lpwstr>03_12 Support Operations</vt:lpwstr>
  </property>
  <property fmtid="{D5CDD505-2E9C-101B-9397-08002B2CF9AE}" pid="22" name="Business OwnerOOB">
    <vt:lpwstr>RAF Northolt</vt:lpwstr>
  </property>
  <property fmtid="{D5CDD505-2E9C-101B-9397-08002B2CF9AE}" pid="23" name="DPAExemption">
    <vt:lpwstr/>
  </property>
  <property fmtid="{D5CDD505-2E9C-101B-9397-08002B2CF9AE}" pid="24" name="EIRDisclosabilityIndicator">
    <vt:lpwstr/>
  </property>
  <property fmtid="{D5CDD505-2E9C-101B-9397-08002B2CF9AE}" pid="25" name="fileplanIDPTH">
    <vt:lpwstr>03_Support/03_12 Support Operations</vt:lpwstr>
  </property>
  <property fmtid="{D5CDD505-2E9C-101B-9397-08002B2CF9AE}" pid="26" name="SubjectCategory">
    <vt:lpwstr/>
  </property>
  <property fmtid="{D5CDD505-2E9C-101B-9397-08002B2CF9AE}" pid="27" name="Declared">
    <vt:lpwstr>0</vt:lpwstr>
  </property>
  <property fmtid="{D5CDD505-2E9C-101B-9397-08002B2CF9AE}" pid="28" name="DocId">
    <vt:lpwstr/>
  </property>
  <property fmtid="{D5CDD505-2E9C-101B-9397-08002B2CF9AE}" pid="29" name="MeridioEDCData">
    <vt:lpwstr/>
  </property>
  <property fmtid="{D5CDD505-2E9C-101B-9397-08002B2CF9AE}" pid="30" name="fileplanID">
    <vt:lpwstr/>
  </property>
  <property fmtid="{D5CDD505-2E9C-101B-9397-08002B2CF9AE}" pid="31" name="SubjectKeywords">
    <vt:lpwstr/>
  </property>
  <property fmtid="{D5CDD505-2E9C-101B-9397-08002B2CF9AE}" pid="32" name="MeridioUrl">
    <vt:lpwstr/>
  </property>
  <property fmtid="{D5CDD505-2E9C-101B-9397-08002B2CF9AE}" pid="33" name="LocalKeywords">
    <vt:lpwstr/>
  </property>
  <property fmtid="{D5CDD505-2E9C-101B-9397-08002B2CF9AE}" pid="34" name="BusinessOwner">
    <vt:lpwstr/>
  </property>
  <property fmtid="{D5CDD505-2E9C-101B-9397-08002B2CF9AE}" pid="35" name="FOIPublicationDate">
    <vt:lpwstr/>
  </property>
  <property fmtid="{D5CDD505-2E9C-101B-9397-08002B2CF9AE}" pid="36" name="MeridioEDCStatus">
    <vt:lpwstr/>
  </property>
</Properties>
</file>